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5"/>
  </p:sldMasterIdLst>
  <p:notesMasterIdLst>
    <p:notesMasterId r:id="rId95"/>
  </p:notesMasterIdLst>
  <p:handoutMasterIdLst>
    <p:handoutMasterId r:id="rId96"/>
  </p:handoutMasterIdLst>
  <p:sldIdLst>
    <p:sldId id="278" r:id="rId6"/>
    <p:sldId id="457" r:id="rId7"/>
    <p:sldId id="422" r:id="rId8"/>
    <p:sldId id="430" r:id="rId9"/>
    <p:sldId id="456" r:id="rId10"/>
    <p:sldId id="431" r:id="rId11"/>
    <p:sldId id="432" r:id="rId12"/>
    <p:sldId id="281" r:id="rId13"/>
    <p:sldId id="433" r:id="rId14"/>
    <p:sldId id="420" r:id="rId15"/>
    <p:sldId id="478" r:id="rId16"/>
    <p:sldId id="421" r:id="rId17"/>
    <p:sldId id="423" r:id="rId18"/>
    <p:sldId id="424" r:id="rId19"/>
    <p:sldId id="458" r:id="rId20"/>
    <p:sldId id="501" r:id="rId21"/>
    <p:sldId id="425" r:id="rId22"/>
    <p:sldId id="426" r:id="rId23"/>
    <p:sldId id="502" r:id="rId24"/>
    <p:sldId id="427" r:id="rId25"/>
    <p:sldId id="463" r:id="rId26"/>
    <p:sldId id="429" r:id="rId27"/>
    <p:sldId id="434" r:id="rId28"/>
    <p:sldId id="466" r:id="rId29"/>
    <p:sldId id="462" r:id="rId30"/>
    <p:sldId id="460" r:id="rId31"/>
    <p:sldId id="464" r:id="rId32"/>
    <p:sldId id="465" r:id="rId33"/>
    <p:sldId id="461" r:id="rId34"/>
    <p:sldId id="503" r:id="rId35"/>
    <p:sldId id="428" r:id="rId36"/>
    <p:sldId id="435" r:id="rId37"/>
    <p:sldId id="469" r:id="rId38"/>
    <p:sldId id="470" r:id="rId39"/>
    <p:sldId id="438" r:id="rId40"/>
    <p:sldId id="450" r:id="rId41"/>
    <p:sldId id="442" r:id="rId42"/>
    <p:sldId id="505" r:id="rId43"/>
    <p:sldId id="506" r:id="rId44"/>
    <p:sldId id="439" r:id="rId45"/>
    <p:sldId id="504" r:id="rId46"/>
    <p:sldId id="443" r:id="rId47"/>
    <p:sldId id="471" r:id="rId48"/>
    <p:sldId id="451" r:id="rId49"/>
    <p:sldId id="452" r:id="rId50"/>
    <p:sldId id="446" r:id="rId51"/>
    <p:sldId id="444" r:id="rId52"/>
    <p:sldId id="472" r:id="rId53"/>
    <p:sldId id="455" r:id="rId54"/>
    <p:sldId id="449" r:id="rId55"/>
    <p:sldId id="453" r:id="rId56"/>
    <p:sldId id="447" r:id="rId57"/>
    <p:sldId id="445" r:id="rId58"/>
    <p:sldId id="454" r:id="rId59"/>
    <p:sldId id="448" r:id="rId60"/>
    <p:sldId id="479" r:id="rId61"/>
    <p:sldId id="473" r:id="rId62"/>
    <p:sldId id="474" r:id="rId63"/>
    <p:sldId id="475" r:id="rId64"/>
    <p:sldId id="476" r:id="rId65"/>
    <p:sldId id="477" r:id="rId66"/>
    <p:sldId id="507" r:id="rId67"/>
    <p:sldId id="480" r:id="rId68"/>
    <p:sldId id="481" r:id="rId69"/>
    <p:sldId id="482" r:id="rId70"/>
    <p:sldId id="510" r:id="rId71"/>
    <p:sldId id="511" r:id="rId72"/>
    <p:sldId id="512" r:id="rId73"/>
    <p:sldId id="513" r:id="rId74"/>
    <p:sldId id="483" r:id="rId75"/>
    <p:sldId id="485" r:id="rId76"/>
    <p:sldId id="515" r:id="rId77"/>
    <p:sldId id="514" r:id="rId78"/>
    <p:sldId id="484" r:id="rId79"/>
    <p:sldId id="486" r:id="rId80"/>
    <p:sldId id="487" r:id="rId81"/>
    <p:sldId id="488" r:id="rId82"/>
    <p:sldId id="491" r:id="rId83"/>
    <p:sldId id="489" r:id="rId84"/>
    <p:sldId id="490" r:id="rId85"/>
    <p:sldId id="493" r:id="rId86"/>
    <p:sldId id="492" r:id="rId87"/>
    <p:sldId id="494" r:id="rId88"/>
    <p:sldId id="495" r:id="rId89"/>
    <p:sldId id="496" r:id="rId90"/>
    <p:sldId id="497" r:id="rId91"/>
    <p:sldId id="498" r:id="rId92"/>
    <p:sldId id="500" r:id="rId93"/>
    <p:sldId id="499" r:id="rId94"/>
  </p:sldIdLst>
  <p:sldSz cx="12192000" cy="6858000"/>
  <p:notesSz cx="6858000" cy="9144000"/>
  <p:custDataLst>
    <p:tags r:id="rId9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" id="{E49DEEFA-48CA-4B21-9056-B5AD872A7127}">
          <p14:sldIdLst>
            <p14:sldId id="278"/>
            <p14:sldId id="457"/>
            <p14:sldId id="422"/>
            <p14:sldId id="430"/>
            <p14:sldId id="456"/>
            <p14:sldId id="431"/>
            <p14:sldId id="432"/>
            <p14:sldId id="281"/>
            <p14:sldId id="433"/>
            <p14:sldId id="420"/>
            <p14:sldId id="478"/>
            <p14:sldId id="421"/>
            <p14:sldId id="423"/>
            <p14:sldId id="424"/>
            <p14:sldId id="458"/>
            <p14:sldId id="501"/>
            <p14:sldId id="425"/>
            <p14:sldId id="426"/>
            <p14:sldId id="502"/>
            <p14:sldId id="427"/>
            <p14:sldId id="463"/>
            <p14:sldId id="429"/>
            <p14:sldId id="434"/>
            <p14:sldId id="466"/>
            <p14:sldId id="462"/>
            <p14:sldId id="460"/>
            <p14:sldId id="464"/>
            <p14:sldId id="465"/>
            <p14:sldId id="461"/>
            <p14:sldId id="503"/>
            <p14:sldId id="428"/>
            <p14:sldId id="435"/>
            <p14:sldId id="469"/>
            <p14:sldId id="470"/>
            <p14:sldId id="438"/>
            <p14:sldId id="450"/>
            <p14:sldId id="442"/>
            <p14:sldId id="505"/>
            <p14:sldId id="506"/>
            <p14:sldId id="439"/>
            <p14:sldId id="504"/>
            <p14:sldId id="443"/>
            <p14:sldId id="471"/>
            <p14:sldId id="451"/>
            <p14:sldId id="452"/>
            <p14:sldId id="446"/>
            <p14:sldId id="444"/>
            <p14:sldId id="472"/>
            <p14:sldId id="455"/>
            <p14:sldId id="449"/>
            <p14:sldId id="453"/>
            <p14:sldId id="447"/>
            <p14:sldId id="445"/>
            <p14:sldId id="454"/>
            <p14:sldId id="448"/>
            <p14:sldId id="479"/>
            <p14:sldId id="473"/>
            <p14:sldId id="474"/>
            <p14:sldId id="475"/>
            <p14:sldId id="476"/>
            <p14:sldId id="477"/>
            <p14:sldId id="507"/>
            <p14:sldId id="480"/>
            <p14:sldId id="481"/>
            <p14:sldId id="482"/>
            <p14:sldId id="510"/>
            <p14:sldId id="511"/>
            <p14:sldId id="512"/>
            <p14:sldId id="513"/>
            <p14:sldId id="483"/>
            <p14:sldId id="485"/>
            <p14:sldId id="515"/>
            <p14:sldId id="514"/>
            <p14:sldId id="484"/>
            <p14:sldId id="486"/>
            <p14:sldId id="487"/>
            <p14:sldId id="488"/>
            <p14:sldId id="491"/>
            <p14:sldId id="489"/>
            <p14:sldId id="490"/>
            <p14:sldId id="493"/>
            <p14:sldId id="492"/>
            <p14:sldId id="494"/>
            <p14:sldId id="495"/>
            <p14:sldId id="496"/>
            <p14:sldId id="497"/>
            <p14:sldId id="498"/>
            <p14:sldId id="500"/>
            <p14:sldId id="4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21" userDrawn="1">
          <p15:clr>
            <a:srgbClr val="A4A3A4"/>
          </p15:clr>
        </p15:guide>
        <p15:guide id="2" pos="605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1933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8" pos="1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E6E115"/>
    <a:srgbClr val="EBE629"/>
    <a:srgbClr val="E3CE31"/>
    <a:srgbClr val="FF66FF"/>
    <a:srgbClr val="1A0CA4"/>
    <a:srgbClr val="FF9900"/>
    <a:srgbClr val="29485D"/>
    <a:srgbClr val="FF0000"/>
    <a:srgbClr val="00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4" autoAdjust="0"/>
    <p:restoredTop sz="94674"/>
  </p:normalViewPr>
  <p:slideViewPr>
    <p:cSldViewPr snapToGrid="0" snapToObjects="1" showGuides="1">
      <p:cViewPr>
        <p:scale>
          <a:sx n="75" d="100"/>
          <a:sy n="75" d="100"/>
        </p:scale>
        <p:origin x="1109" y="216"/>
      </p:cViewPr>
      <p:guideLst>
        <p:guide orient="horz" pos="1321"/>
        <p:guide pos="605"/>
        <p:guide pos="7061"/>
        <p:guide orient="horz" pos="1933"/>
        <p:guide orient="horz" pos="436"/>
        <p:guide pos="3840"/>
        <p:guide pos="16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3B03C01-7C52-F47B-594E-AEB5C46A3C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0B6838-F119-EB96-AB90-D24667195B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1AFD8-B6D7-45E3-A03A-C7119F05260A}" type="datetimeFigureOut">
              <a:rPr lang="fr-FR" smtClean="0"/>
              <a:t>24/07/2025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6CF5E5-0E7A-7B0C-B85C-AE38230F54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9A447A-D496-934C-2089-1C67EDF944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D4945-1E56-4E05-8906-C623DD262C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9046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80376-9849-0641-980F-B64B5DF60C01}" type="datetimeFigureOut">
              <a:rPr lang="de-DE" smtClean="0"/>
              <a:t>24.07.2025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F2F47-17B9-B440-9B67-93B9C4BEB08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96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307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8257-454D-DFEB-BE4A-B2AC8018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42373D-67A6-0222-2AD3-2E48C5CA1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E5DBF1-ED84-4BF7-86C8-9F4965D4D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Males </a:t>
            </a:r>
            <a:r>
              <a:rPr lang="fr-FR" dirty="0" err="1"/>
              <a:t>only</a:t>
            </a:r>
            <a:r>
              <a:rPr lang="fr-FR" dirty="0"/>
              <a:t> migrations:</a:t>
            </a:r>
          </a:p>
          <a:p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baboons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 males </a:t>
            </a:r>
            <a:r>
              <a:rPr lang="fr-FR" dirty="0" err="1"/>
              <a:t>migrate</a:t>
            </a:r>
            <a:endParaRPr lang="fr-FR" dirty="0"/>
          </a:p>
          <a:p>
            <a:r>
              <a:rPr lang="fr-FR" dirty="0" err="1"/>
              <a:t>Leave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population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adult</a:t>
            </a:r>
            <a:endParaRPr lang="fr-FR" dirty="0"/>
          </a:p>
          <a:p>
            <a:r>
              <a:rPr lang="fr-FR" dirty="0"/>
              <a:t>May </a:t>
            </a:r>
            <a:r>
              <a:rPr lang="fr-FR" dirty="0" err="1"/>
              <a:t>migrate</a:t>
            </a:r>
            <a:r>
              <a:rPr lang="fr-FR" dirty="0"/>
              <a:t> </a:t>
            </a:r>
            <a:r>
              <a:rPr lang="fr-FR" dirty="0" err="1"/>
              <a:t>severeal</a:t>
            </a:r>
            <a:r>
              <a:rPr lang="fr-FR" dirty="0"/>
              <a:t> times</a:t>
            </a:r>
          </a:p>
          <a:p>
            <a:endParaRPr lang="fr-FR" dirty="0"/>
          </a:p>
          <a:p>
            <a:r>
              <a:rPr lang="fr-FR" dirty="0"/>
              <a:t>In the new </a:t>
            </a:r>
            <a:r>
              <a:rPr lang="fr-FR" dirty="0" err="1"/>
              <a:t>subpop</a:t>
            </a:r>
            <a:r>
              <a:rPr lang="fr-FR" dirty="0"/>
              <a:t>, 2A for 1X arrives</a:t>
            </a:r>
          </a:p>
          <a:p>
            <a:endParaRPr lang="fr-FR" dirty="0"/>
          </a:p>
          <a:p>
            <a:r>
              <a:rPr lang="fr-FR" dirty="0"/>
              <a:t>Ratio </a:t>
            </a:r>
            <a:r>
              <a:rPr lang="fr-FR" dirty="0" err="1"/>
              <a:t>decreases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CB2D5C-87CF-2D92-0B10-40E258D40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76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011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</a:t>
            </a:r>
            <a:r>
              <a:rPr lang="fr-FR" dirty="0" err="1"/>
              <a:t>Problematics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Use of SLiM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4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BF04C-22F6-28CC-FC28-CC7011E6E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39553B-5CA4-4E1A-0A34-886AF94EE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4515C70-8212-C6F8-B89D-2508AD131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E6E16E-A991-D1A4-7A3D-50DABDEB0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41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DEE72-EAC5-CB44-5922-78848DB9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50DC48-0754-6810-F150-22A902457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44964FA-C353-EB28-931A-CC9F03DF2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152715-F59C-75CF-D205-CAD64C73A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80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172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5D318-172C-E090-6DA3-8D06E96FE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EB2652-C583-3D24-0CF8-EB35C9DEDA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6A1B5F-1B4F-26EF-04A9-7BEE2F8A5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0ACEE6-F231-CD26-97FB-F33E1387C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998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CE89-6B99-0EBA-4384-024D6BB4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676911-8A1F-ADA9-18FD-4F9596D9C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0833015-19CF-B5E1-8B44-1DCB0BC3E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6BB21E-572C-5FF6-502A-8FD3C2AF9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548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fr-FR" sz="1200" dirty="0"/>
              <a:t> - NWF </a:t>
            </a:r>
            <a:r>
              <a:rPr lang="fr-FR" sz="1200" dirty="0" err="1"/>
              <a:t>models</a:t>
            </a:r>
            <a:r>
              <a:rPr lang="fr-FR" sz="1200" dirty="0"/>
              <a:t> </a:t>
            </a:r>
            <a:r>
              <a:rPr lang="fr-FR" sz="1200" dirty="0" err="1"/>
              <a:t>nucleotid</a:t>
            </a:r>
            <a:r>
              <a:rPr lang="fr-FR" sz="1200" dirty="0"/>
              <a:t> </a:t>
            </a:r>
            <a:r>
              <a:rPr lang="fr-FR" sz="1200" dirty="0" err="1"/>
              <a:t>diversity</a:t>
            </a:r>
            <a:r>
              <a:rPr lang="fr-FR" sz="1200" dirty="0"/>
              <a:t> are </a:t>
            </a:r>
            <a:r>
              <a:rPr lang="fr-FR" sz="1200" dirty="0" err="1"/>
              <a:t>lower</a:t>
            </a:r>
            <a:r>
              <a:rPr lang="fr-FR" sz="1200" dirty="0"/>
              <a:t> </a:t>
            </a:r>
            <a:r>
              <a:rPr lang="fr-FR" sz="1200" dirty="0" err="1"/>
              <a:t>than</a:t>
            </a:r>
            <a:r>
              <a:rPr lang="fr-FR" sz="1200" dirty="0"/>
              <a:t> WF model one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fr-FR" sz="120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fr-FR" sz="1200" dirty="0"/>
              <a:t>- NWF_FC has a X-to-A ratio </a:t>
            </a:r>
            <a:r>
              <a:rPr lang="fr-FR" sz="1200" dirty="0" err="1"/>
              <a:t>higher</a:t>
            </a:r>
            <a:r>
              <a:rPr lang="fr-FR" sz="1200" dirty="0"/>
              <a:t> </a:t>
            </a:r>
            <a:r>
              <a:rPr lang="fr-FR" sz="1200" dirty="0" err="1"/>
              <a:t>than</a:t>
            </a:r>
            <a:r>
              <a:rPr lang="fr-FR" sz="1200" dirty="0"/>
              <a:t> </a:t>
            </a:r>
            <a:r>
              <a:rPr lang="fr-FR" sz="1200" dirty="0" err="1"/>
              <a:t>expected</a:t>
            </a:r>
            <a:r>
              <a:rPr lang="fr-FR" sz="1200" dirty="0"/>
              <a:t> </a:t>
            </a:r>
            <a:r>
              <a:rPr lang="fr-FR" sz="1200" dirty="0" err="1"/>
              <a:t>because</a:t>
            </a:r>
            <a:r>
              <a:rPr lang="fr-FR" sz="1200" dirty="0"/>
              <a:t> of </a:t>
            </a:r>
            <a:r>
              <a:rPr lang="fr-FR" sz="1200" dirty="0" err="1"/>
              <a:t>random</a:t>
            </a:r>
            <a:r>
              <a:rPr lang="fr-FR" sz="1200" dirty="0"/>
              <a:t> </a:t>
            </a:r>
            <a:r>
              <a:rPr lang="fr-FR" sz="1200" dirty="0" err="1"/>
              <a:t>mating</a:t>
            </a:r>
            <a:r>
              <a:rPr lang="fr-FR" sz="1200" dirty="0"/>
              <a:t> 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fr-FR" sz="120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fr-FR" sz="1200" dirty="0"/>
              <a:t>- NWF_LT has a X-to-A ratio </a:t>
            </a:r>
            <a:r>
              <a:rPr lang="fr-FR" sz="1200" dirty="0" err="1"/>
              <a:t>higher</a:t>
            </a:r>
            <a:r>
              <a:rPr lang="fr-FR" sz="1200" dirty="0"/>
              <a:t> </a:t>
            </a:r>
            <a:r>
              <a:rPr lang="fr-FR" sz="1200" dirty="0" err="1"/>
              <a:t>than</a:t>
            </a:r>
            <a:r>
              <a:rPr lang="fr-FR" sz="1200" dirty="0"/>
              <a:t> </a:t>
            </a:r>
            <a:r>
              <a:rPr lang="fr-FR" sz="1200" dirty="0" err="1"/>
              <a:t>expected</a:t>
            </a:r>
            <a:r>
              <a:rPr lang="fr-FR" sz="1200" dirty="0"/>
              <a:t> </a:t>
            </a:r>
            <a:r>
              <a:rPr lang="fr-FR" sz="1200" dirty="0" err="1"/>
              <a:t>because</a:t>
            </a:r>
            <a:r>
              <a:rPr lang="fr-FR" sz="1200" dirty="0"/>
              <a:t> of </a:t>
            </a:r>
            <a:r>
              <a:rPr lang="fr-FR" sz="1200" dirty="0" err="1"/>
              <a:t>random</a:t>
            </a:r>
            <a:r>
              <a:rPr lang="fr-FR" sz="1200" dirty="0"/>
              <a:t> </a:t>
            </a:r>
            <a:r>
              <a:rPr lang="fr-FR" sz="1200" dirty="0" err="1"/>
              <a:t>mating</a:t>
            </a:r>
            <a:r>
              <a:rPr lang="fr-FR" sz="1200" dirty="0"/>
              <a:t> and </a:t>
            </a:r>
            <a:r>
              <a:rPr lang="fr-FR" sz="1200" dirty="0" err="1"/>
              <a:t>age</a:t>
            </a:r>
            <a:r>
              <a:rPr lang="fr-FR" sz="1200" dirty="0"/>
              <a:t> structure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661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9B427-B097-5D10-42AD-06E2E09DB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4F880F-60C3-6C84-7F4C-81FCBCE32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C7F26A-4CCD-3B1F-BA73-2AD933667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B734F7-E8B5-D15F-0BC8-3C7E0E3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42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A3EC6-7734-F7F1-DB27-FCA1FE354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8769D3-19EC-FEFB-BC9A-DA806B6C2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9DD2A46-408E-2871-ACB7-C9B11DEF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4ADB49-DBA4-545C-FD95-F6CC84274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07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AB722-FB26-34C8-0841-C0EB25A3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4B273F-40A6-C845-DB3F-E25AE9E61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DEF51F-215D-BD68-8C74-4F4CEA592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1C5E03-1989-329C-72FA-A357C75B8D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84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108FB-F89D-542C-9CBD-12C802FB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D7F328-3E70-FB23-CDE7-49D760FD3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289170-AFF4-D2F5-9C30-A478799C6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2C4D92-A224-F2A0-3D18-C0679AB6E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9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B1E8A-DA85-AC17-2214-D69D2F21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4F01DCA-ABE2-CF0C-CD65-E1F5F4BCA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E81AE8B-1E45-B235-B92F-725E057AA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76E39A-18D5-28E2-F770-803DE1B52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710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AD251-647B-E920-29C5-D1B75B9B8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CB856E-5469-8C30-6158-45DEE2341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89E6DD-5A8C-4B51-731B-3A96DC9DD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675A6C-7DF1-A729-B758-95D598F17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586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9FEF8-E0E4-A4E0-09B0-2F981D903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66F31C8-A445-C1BA-C7D0-C5860CFE2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EA23FA-8172-0012-8007-98A66378A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FB180D-A6BD-DD68-A09D-B03E9CC1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666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08DF-48C6-422C-8CF7-1446FAD4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E9D4F7-8CD7-76C6-FAFA-F5034016A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DB5B19A-115B-8358-8D96-54963347B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69AE7A-2E5F-EFAC-C6BC-8A32772D8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013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54723-4988-DC75-EE6A-70A78852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9D2D436-5A4C-5D31-85C5-D5AB7766C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F0BB2D-532A-509A-85D0-5C82F5278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7A208E-F83C-32D9-BC3A-4745101E3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229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70992-C982-9703-7D35-AA64C188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AFA682-667A-D0FC-2472-68BAE97F1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6A721F0-B4A8-73B8-C947-260A54736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C65FFF-F4C3-E113-5CD9-ADD9667EE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7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4C85-C855-CFAA-00F4-27E90E963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45EBA9-0901-1C3F-7E01-CA098C79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3ED280A-D858-E789-5298-697EFE98E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A172E-D579-6D69-2214-34B14131C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38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A2948-9EEB-C02A-A929-4F125C332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CF629B-1A57-2F2A-F550-C94A8782B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B53697-1BFC-F726-9A1E-2D8FE3464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BEE253-5D78-380E-1D39-8BC9273DA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03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Def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Estimator</a:t>
            </a:r>
            <a:r>
              <a:rPr lang="fr-FR" dirty="0"/>
              <a:t> : </a:t>
            </a:r>
            <a:r>
              <a:rPr lang="fr-FR" dirty="0" err="1"/>
              <a:t>Nucleotide</a:t>
            </a:r>
            <a:r>
              <a:rPr lang="fr-FR" dirty="0"/>
              <a:t> Diversity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-&gt; </a:t>
            </a:r>
            <a:r>
              <a:rPr lang="fr-FR" dirty="0" err="1"/>
              <a:t>Nucleotide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sequences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27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061C9-484C-5E65-7EBE-AECBBEDE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6A961B-B348-6C56-B2BE-E0EF3BA76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F956DFB-A648-6A09-F308-CDC751A1C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02CAAB-AAEF-FE38-2987-26C6D1AD6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043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20E69-3CDB-A451-1E52-0D6616BB3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A62151-C465-7BC9-1A97-7A7BDBB59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774724-3858-45B7-2030-3BBC54B20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0252DA-9A76-9C24-FE1D-5626EB6B5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551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38A50-923C-4EEB-BA53-9F6396D5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65D302-1479-A4AF-256F-64E367BFD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629140-66E7-E8FD-3640-C47CA30BC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45CE8C-B640-27AE-14F5-A9F1C349C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607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5F603-31E8-FDCC-513C-53B735FD2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3BCD1B-E58B-E046-83F5-9E1D67039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8F729C-AF8D-C636-7CDC-64B0238AB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5A2F46-89E5-8406-AF43-3DE115203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05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CEACF-CB78-50C4-A086-52A97681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EB60E5-8CEE-8D5A-A124-0E45F50BA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BDA929-B470-77A2-A10D-C509A56B5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A007ED-2F9A-C284-6E04-8C58A91B4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81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56CA-7495-2A56-5296-C694793D9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BAA699E-A0BC-23DB-34B3-12E937827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74ED6AE-E504-18A4-E20A-7DDD741D2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E3391E-9459-FB56-CF82-6E0352523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140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8A41C-BBE5-07D1-258E-37157AEA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3EF42E-2668-FC3B-A34A-798A59168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2DE982-E1DA-4739-CE7D-1DC18D69B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Internship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Title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Intro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D60975-6526-9ED7-2B81-05F012327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03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Formulas </a:t>
            </a:r>
            <a:r>
              <a:rPr lang="fr-FR" dirty="0" err="1"/>
              <a:t>True</a:t>
            </a:r>
            <a:r>
              <a:rPr lang="fr-FR" dirty="0"/>
              <a:t> if </a:t>
            </a:r>
            <a:r>
              <a:rPr lang="fr-FR" dirty="0" err="1"/>
              <a:t>panmixia</a:t>
            </a:r>
            <a:r>
              <a:rPr lang="fr-FR" dirty="0"/>
              <a:t> and no </a:t>
            </a:r>
            <a:r>
              <a:rPr lang="fr-FR" dirty="0" err="1"/>
              <a:t>selection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forces </a:t>
            </a:r>
            <a:r>
              <a:rPr lang="fr-FR" dirty="0" err="1"/>
              <a:t>may</a:t>
            </a:r>
            <a:r>
              <a:rPr lang="fr-FR" dirty="0"/>
              <a:t> impact the ratio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21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52BAA-A4B7-75E0-642A-5C0FAED4A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FA5A450-C5AD-DD3F-34D9-B174DD4F7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AF5E53-FEF1-ED5C-5034-E78817A38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All primates have </a:t>
            </a:r>
            <a:r>
              <a:rPr lang="fr-FR" dirty="0" err="1"/>
              <a:t>low</a:t>
            </a:r>
            <a:r>
              <a:rPr lang="fr-FR" dirty="0"/>
              <a:t> ratio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PiX</a:t>
            </a:r>
            <a:r>
              <a:rPr lang="fr-FR" dirty="0"/>
              <a:t> / </a:t>
            </a:r>
            <a:r>
              <a:rPr lang="fr-FR" dirty="0" err="1"/>
              <a:t>PiChromosome</a:t>
            </a:r>
            <a:r>
              <a:rPr lang="fr-FR" dirty="0"/>
              <a:t> 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Always </a:t>
            </a:r>
            <a:r>
              <a:rPr lang="fr-FR" dirty="0" err="1"/>
              <a:t>below</a:t>
            </a:r>
            <a:r>
              <a:rPr lang="fr-FR" dirty="0"/>
              <a:t> the expectation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Forces </a:t>
            </a:r>
            <a:r>
              <a:rPr lang="fr-FR" dirty="0" err="1"/>
              <a:t>exist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change the ratio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94278D-F23D-9DA1-2C7D-A2E4D7F8E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185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All primates have </a:t>
            </a:r>
            <a:r>
              <a:rPr lang="fr-FR" dirty="0" err="1"/>
              <a:t>low</a:t>
            </a:r>
            <a:r>
              <a:rPr lang="fr-FR" dirty="0"/>
              <a:t> ratio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PiX</a:t>
            </a:r>
            <a:r>
              <a:rPr lang="fr-FR" dirty="0"/>
              <a:t> / </a:t>
            </a:r>
            <a:r>
              <a:rPr lang="fr-FR" dirty="0" err="1"/>
              <a:t>PiChromosome</a:t>
            </a:r>
            <a:r>
              <a:rPr lang="fr-FR" dirty="0"/>
              <a:t> 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Always </a:t>
            </a:r>
            <a:r>
              <a:rPr lang="fr-FR" dirty="0" err="1"/>
              <a:t>below</a:t>
            </a:r>
            <a:r>
              <a:rPr lang="fr-FR" dirty="0"/>
              <a:t> the expectation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Forces </a:t>
            </a:r>
            <a:r>
              <a:rPr lang="fr-FR" dirty="0" err="1"/>
              <a:t>exist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change the ratio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71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Data have been </a:t>
            </a:r>
            <a:r>
              <a:rPr lang="fr-FR" dirty="0" err="1"/>
              <a:t>collected</a:t>
            </a:r>
            <a:r>
              <a:rPr lang="fr-FR" dirty="0"/>
              <a:t> for 50 </a:t>
            </a:r>
            <a:r>
              <a:rPr lang="fr-FR" dirty="0" err="1"/>
              <a:t>Years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Two</a:t>
            </a:r>
            <a:r>
              <a:rPr lang="fr-FR" dirty="0"/>
              <a:t> type of Data :</a:t>
            </a:r>
          </a:p>
          <a:p>
            <a:endParaRPr lang="fr-FR" dirty="0"/>
          </a:p>
          <a:p>
            <a:r>
              <a:rPr lang="fr-FR" dirty="0"/>
              <a:t>Use data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forces </a:t>
            </a:r>
            <a:r>
              <a:rPr lang="fr-FR" dirty="0" err="1"/>
              <a:t>may</a:t>
            </a:r>
            <a:r>
              <a:rPr lang="fr-FR" dirty="0"/>
              <a:t> influence the ratio,</a:t>
            </a:r>
          </a:p>
          <a:p>
            <a:r>
              <a:rPr lang="fr-FR" dirty="0"/>
              <a:t>And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on simulations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413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D599B-1945-4A28-A6DC-0CC901841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EA3DD0-EA29-02F6-20F1-68C5A9B37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461149-702C-B278-A62F-4E3815F6B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Sex</a:t>
            </a:r>
            <a:r>
              <a:rPr lang="fr-FR" dirty="0"/>
              <a:t> </a:t>
            </a:r>
            <a:r>
              <a:rPr lang="fr-FR" dirty="0" err="1"/>
              <a:t>biased</a:t>
            </a:r>
            <a:r>
              <a:rPr lang="fr-FR" dirty="0"/>
              <a:t> </a:t>
            </a:r>
            <a:r>
              <a:rPr lang="fr-FR" dirty="0" err="1"/>
              <a:t>bahaviors</a:t>
            </a:r>
            <a:r>
              <a:rPr lang="fr-FR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males and </a:t>
            </a:r>
            <a:r>
              <a:rPr lang="fr-FR" dirty="0" err="1"/>
              <a:t>females</a:t>
            </a:r>
            <a:r>
              <a:rPr lang="fr-FR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dirty="0" err="1"/>
              <a:t>Differences</a:t>
            </a:r>
            <a:r>
              <a:rPr lang="fr-FR" dirty="0"/>
              <a:t> of impact </a:t>
            </a:r>
            <a:r>
              <a:rPr lang="fr-FR" dirty="0" err="1"/>
              <a:t>between</a:t>
            </a:r>
            <a:r>
              <a:rPr lang="fr-FR" dirty="0"/>
              <a:t> X and A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2 forces</a:t>
            </a:r>
          </a:p>
          <a:p>
            <a:endParaRPr lang="fr-FR" dirty="0"/>
          </a:p>
          <a:p>
            <a:r>
              <a:rPr lang="fr-FR" dirty="0" err="1"/>
              <a:t>RepSkew</a:t>
            </a:r>
            <a:r>
              <a:rPr lang="fr-FR" dirty="0"/>
              <a:t> :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dirty="0" err="1"/>
              <a:t>Differential</a:t>
            </a:r>
            <a:r>
              <a:rPr lang="fr-FR" dirty="0"/>
              <a:t> reproductive </a:t>
            </a:r>
            <a:r>
              <a:rPr lang="fr-FR" dirty="0" err="1"/>
              <a:t>success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ranking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dirty="0"/>
              <a:t>A male </a:t>
            </a:r>
            <a:r>
              <a:rPr lang="fr-FR" dirty="0" err="1"/>
              <a:t>that</a:t>
            </a:r>
            <a:r>
              <a:rPr lang="fr-FR" dirty="0"/>
              <a:t> do not </a:t>
            </a:r>
            <a:r>
              <a:rPr lang="fr-FR" dirty="0" err="1"/>
              <a:t>reproduce</a:t>
            </a:r>
            <a:r>
              <a:rPr lang="fr-FR" dirty="0"/>
              <a:t> loose 2A for 1 X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dirty="0"/>
              <a:t>Ratio </a:t>
            </a:r>
            <a:r>
              <a:rPr lang="fr-FR" dirty="0" err="1"/>
              <a:t>increases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50F23D-10E8-5A5F-1E6A-50E4CAF50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434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Males </a:t>
            </a:r>
            <a:r>
              <a:rPr lang="fr-FR" dirty="0" err="1"/>
              <a:t>only</a:t>
            </a:r>
            <a:r>
              <a:rPr lang="fr-FR" dirty="0"/>
              <a:t> migrations:</a:t>
            </a:r>
          </a:p>
          <a:p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baboons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 males </a:t>
            </a:r>
            <a:r>
              <a:rPr lang="fr-FR" dirty="0" err="1"/>
              <a:t>migrate</a:t>
            </a:r>
            <a:endParaRPr lang="fr-FR" dirty="0"/>
          </a:p>
          <a:p>
            <a:r>
              <a:rPr lang="fr-FR" dirty="0" err="1"/>
              <a:t>Leave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population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adult</a:t>
            </a:r>
            <a:endParaRPr lang="fr-FR" dirty="0"/>
          </a:p>
          <a:p>
            <a:r>
              <a:rPr lang="fr-FR" dirty="0"/>
              <a:t>May </a:t>
            </a:r>
            <a:r>
              <a:rPr lang="fr-FR" dirty="0" err="1"/>
              <a:t>migrate</a:t>
            </a:r>
            <a:r>
              <a:rPr lang="fr-FR" dirty="0"/>
              <a:t> </a:t>
            </a:r>
            <a:r>
              <a:rPr lang="fr-FR" dirty="0" err="1"/>
              <a:t>severeal</a:t>
            </a:r>
            <a:r>
              <a:rPr lang="fr-FR" dirty="0"/>
              <a:t> times</a:t>
            </a:r>
          </a:p>
          <a:p>
            <a:endParaRPr lang="fr-FR" dirty="0"/>
          </a:p>
          <a:p>
            <a:r>
              <a:rPr lang="fr-FR" dirty="0"/>
              <a:t>In the new </a:t>
            </a:r>
            <a:r>
              <a:rPr lang="fr-FR" dirty="0" err="1"/>
              <a:t>subpop</a:t>
            </a:r>
            <a:r>
              <a:rPr lang="fr-FR" dirty="0"/>
              <a:t>, 2A for 1X arrives</a:t>
            </a:r>
          </a:p>
          <a:p>
            <a:endParaRPr lang="fr-FR" dirty="0"/>
          </a:p>
          <a:p>
            <a:r>
              <a:rPr lang="fr-FR" dirty="0"/>
              <a:t>Ratio </a:t>
            </a:r>
            <a:r>
              <a:rPr lang="fr-FR" dirty="0" err="1"/>
              <a:t>decreases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51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w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dunkelblau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CBE7-1545-4E8E-9750-1FCBFC400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9731"/>
            <a:ext cx="5955792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8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6937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1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defRPr spc="120" baseline="0"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9F0F37F-FDBE-5E48-89BB-D3409A434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9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34D6FFE-C346-403E-A982-395E540810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230605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34D6FFE-C346-403E-A982-395E54081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FC65B91-E784-4354-A701-802A4C59DD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263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46C3F50-3D7B-4965-BBCA-896067A4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C9CA6-6D1C-4ADA-8260-CCE7AD3CB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27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9122B-6621-47D1-A7DC-B86D3C66D4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299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59122B-6621-47D1-A7DC-B86D3C66D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B497B3-7BCD-436C-BE19-C4ED853A13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2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FD22FE-B954-4E59-AD32-7DA12A7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4F4E8-41E6-43E5-86D4-144034C85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E3BBAC-F105-E141-9C2C-EB39CEE270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1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3405DF-DDE4-4B3F-BD48-FC67B9175B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02495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73405DF-DDE4-4B3F-BD48-FC67B9175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EA7A5B-CC69-48D1-B35F-8500863105E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66001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4263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23DF60E-5BB4-4358-9ED3-0B06131E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7601A5-58AC-4B70-8384-E8B22377E0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A7294E5-EE6E-2D41-BCF6-17AD3DD0D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4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C182B74-8C6D-4413-AFAC-24A2B937F2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8539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C182B74-8C6D-4413-AFAC-24A2B937F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D9F2C3B-65EA-4BDE-A2B5-D40F165DF2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3" spcCol="36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0F1A20-A4A7-4C1A-8E8E-5AC976BC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DCA4C6-2ACE-4627-BE54-8F5B288E0D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8D507B-39EC-5141-89CF-FD4A00B88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87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8CA7A7F-18CF-42AB-93B5-CE02169C75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4482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8CA7A7F-18CF-42AB-93B5-CE02169C7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EA2FB6F-4CCF-4483-B0FF-497BECC7F5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599914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904263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7FE177-075A-6045-8624-77FF676D60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208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9EBB6B-48B6-455B-A218-EB6DFA7C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0CF2E0-C9F7-41B0-A531-2C79A57C56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A7294E5-EE6E-2D41-BCF6-17AD3DD0D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1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9E846F-D6EF-4F38-BEA1-DD2E6EE76E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54653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29E846F-D6EF-4F38-BEA1-DD2E6EE76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ECDDCE0-6FB0-4AE2-A021-2B9544EF1C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4" spcCol="288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0071A1-8A74-45B2-A989-D27068F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E9F9AB-CADF-4A81-A991-F3A1A1806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8D507B-39EC-5141-89CF-FD4A00B88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88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+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DE2241-1AF0-49A8-922F-CB987C6D8A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98664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DE2241-1AF0-49A8-922F-CB987C6D8A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11491F-25C0-47A3-B8C8-CF423E9D18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2097088"/>
            <a:ext cx="66421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455E15A-CF7F-4A54-BC65-334E16D1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E745B2-7FBE-4F51-89F3-B7B820B78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49FED8D-D852-3B4E-99F7-4F89279F2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78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1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1D4A37-1331-435B-A211-7068997FD9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30333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1D4A37-1331-435B-A211-7068997FD9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193015A-FC55-4B7E-8DBE-5DF6AAB16C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170" y="2097088"/>
            <a:ext cx="3037093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739" y="2097088"/>
            <a:ext cx="66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298DB1A-2FBE-4B43-929F-D8A944C8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02DFC1-1B36-4B69-A65A-1E64FEF5C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B9C3BA5-BA59-0246-8D49-0EDBF18D42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474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F05C30-C7CF-4BED-ACA7-6138A5FB09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7118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F05C30-C7CF-4BED-ACA7-6138A5FB0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A1027B-D4DE-4331-AC66-77D3E8B841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A92407-1187-4BC7-9440-8FB58293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811C7B-97C7-436D-82F8-E55AB3AC8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445BD01-BE4A-F240-8FAD-5EDE07FCE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5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dunkel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EE6E5-DB8B-472C-8377-0C6AA874D1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9731"/>
            <a:ext cx="5955792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45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nur Text ohne 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692150"/>
            <a:ext cx="10296524" cy="5715850"/>
          </a:xfrm>
        </p:spPr>
        <p:txBody>
          <a:bodyPr numCol="1" spcCol="540000"/>
          <a:lstStyle>
            <a:lvl1pPr marL="0" indent="0">
              <a:buFont typeface="Arial" panose="020B0604020202020204" pitchFamily="34" charset="0"/>
              <a:buNone/>
              <a:defRPr/>
            </a:lvl1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 marL="354013" indent="-1762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FOLIE OHNE TITEL (Ausnahme)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Sixt</a:t>
            </a:r>
            <a:r>
              <a:rPr lang="en-US" dirty="0"/>
              <a:t>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FC9C2-A520-4EFC-B13F-6FAAFCBD54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F0F37F-FDBE-5E48-89BB-D3409A434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4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98B50-3A96-4348-B1B1-76B8EAE743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7294E5-EE6E-2D41-BCF6-17AD3DD0D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00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0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D5D59-E9B2-42BF-A061-8A5167779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9731"/>
            <a:ext cx="5955792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hell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DB118-779A-465C-8A6D-0925A1A8E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9731"/>
            <a:ext cx="5955792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9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gr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1544B-68F0-4475-A9C7-4C5B075C0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9731"/>
            <a:ext cx="5955792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1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farbig +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chemeClr val="tx2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chemeClr val="tx2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D9F8A-C438-4962-8518-060144F57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9731"/>
            <a:ext cx="5955792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02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0" pos="512" userDrawn="1">
          <p15:clr>
            <a:srgbClr val="FBAE40"/>
          </p15:clr>
        </p15:guide>
        <p15:guide id="51" orient="horz" pos="1408" userDrawn="1">
          <p15:clr>
            <a:srgbClr val="FBAE40"/>
          </p15:clr>
        </p15:guide>
        <p15:guide id="52" orient="horz" pos="1792" userDrawn="1">
          <p15:clr>
            <a:srgbClr val="FBAE40"/>
          </p15:clr>
        </p15:guide>
        <p15:guide id="53" orient="horz" pos="1918" userDrawn="1">
          <p15:clr>
            <a:srgbClr val="FBAE40"/>
          </p15:clr>
        </p15:guide>
        <p15:guide id="54" orient="horz" pos="2046" userDrawn="1">
          <p15:clr>
            <a:srgbClr val="FBAE40"/>
          </p15:clr>
        </p15:guide>
        <p15:guide id="55" orient="horz" pos="2176" userDrawn="1">
          <p15:clr>
            <a:srgbClr val="FBAE40"/>
          </p15:clr>
        </p15:guide>
        <p15:guide id="56" orient="horz" pos="2302" userDrawn="1">
          <p15:clr>
            <a:srgbClr val="FBAE40"/>
          </p15:clr>
        </p15:guide>
        <p15:guide id="57" orient="horz" pos="2432" userDrawn="1">
          <p15:clr>
            <a:srgbClr val="FBAE40"/>
          </p15:clr>
        </p15:guide>
        <p15:guide id="58" orient="horz" pos="2558" userDrawn="1">
          <p15:clr>
            <a:srgbClr val="FBAE40"/>
          </p15:clr>
        </p15:guide>
        <p15:guide id="59" orient="horz" pos="2688" userDrawn="1">
          <p15:clr>
            <a:srgbClr val="FBAE40"/>
          </p15:clr>
        </p15:guide>
        <p15:guide id="60" orient="horz" pos="2818" userDrawn="1">
          <p15:clr>
            <a:srgbClr val="FBAE40"/>
          </p15:clr>
        </p15:guide>
        <p15:guide id="61" orient="horz" pos="2944" userDrawn="1">
          <p15:clr>
            <a:srgbClr val="FBAE40"/>
          </p15:clr>
        </p15:guide>
        <p15:guide id="62" orient="horz" pos="3074" userDrawn="1">
          <p15:clr>
            <a:srgbClr val="FBAE40"/>
          </p15:clr>
        </p15:guide>
        <p15:guide id="63" orient="horz" pos="3202" userDrawn="1">
          <p15:clr>
            <a:srgbClr val="FBAE40"/>
          </p15:clr>
        </p15:guide>
        <p15:guide id="64" orient="horz" pos="3328" userDrawn="1">
          <p15:clr>
            <a:srgbClr val="FBAE40"/>
          </p15:clr>
        </p15:guide>
        <p15:guide id="65" orient="horz" pos="3456" userDrawn="1">
          <p15:clr>
            <a:srgbClr val="FBAE40"/>
          </p15:clr>
        </p15:guide>
        <p15:guide id="66" orient="horz" pos="3584" userDrawn="1">
          <p15:clr>
            <a:srgbClr val="FBAE40"/>
          </p15:clr>
        </p15:guide>
        <p15:guide id="67" orient="horz" pos="3710" userDrawn="1">
          <p15:clr>
            <a:srgbClr val="FBAE40"/>
          </p15:clr>
        </p15:guide>
        <p15:guide id="68" orient="horz" pos="3838" userDrawn="1">
          <p15:clr>
            <a:srgbClr val="FBAE40"/>
          </p15:clr>
        </p15:guide>
        <p15:guide id="69" orient="horz" pos="3970" userDrawn="1">
          <p15:clr>
            <a:srgbClr val="FBAE40"/>
          </p15:clr>
        </p15:guide>
        <p15:guide id="70" pos="7162" userDrawn="1">
          <p15:clr>
            <a:srgbClr val="FBAE40"/>
          </p15:clr>
        </p15:guide>
        <p15:guide id="71" pos="5626" userDrawn="1">
          <p15:clr>
            <a:srgbClr val="FBAE40"/>
          </p15:clr>
        </p15:guide>
        <p15:guide id="72" pos="5500" userDrawn="1">
          <p15:clr>
            <a:srgbClr val="FBAE40"/>
          </p15:clr>
        </p15:guide>
        <p15:guide id="73" pos="5372" userDrawn="1">
          <p15:clr>
            <a:srgbClr val="FBAE40"/>
          </p15:clr>
        </p15:guide>
        <p15:guide id="74" pos="5246" userDrawn="1">
          <p15:clr>
            <a:srgbClr val="FBAE40"/>
          </p15:clr>
        </p15:guide>
        <p15:guide id="75" pos="5116" userDrawn="1">
          <p15:clr>
            <a:srgbClr val="FBAE40"/>
          </p15:clr>
        </p15:guide>
        <p15:guide id="76" pos="4988" userDrawn="1">
          <p15:clr>
            <a:srgbClr val="FBAE40"/>
          </p15:clr>
        </p15:guide>
        <p15:guide id="77" pos="4860" userDrawn="1">
          <p15:clr>
            <a:srgbClr val="FBAE40"/>
          </p15:clr>
        </p15:guide>
        <p15:guide id="78" pos="4732" userDrawn="1">
          <p15:clr>
            <a:srgbClr val="FBAE40"/>
          </p15:clr>
        </p15:guide>
        <p15:guide id="79" pos="4602" userDrawn="1">
          <p15:clr>
            <a:srgbClr val="FBAE40"/>
          </p15:clr>
        </p15:guide>
        <p15:guide id="80" pos="4476" userDrawn="1">
          <p15:clr>
            <a:srgbClr val="FBAE40"/>
          </p15:clr>
        </p15:guide>
        <p15:guide id="81" pos="4348" userDrawn="1">
          <p15:clr>
            <a:srgbClr val="FBAE40"/>
          </p15:clr>
        </p15:guide>
        <p15:guide id="82" pos="4220" userDrawn="1">
          <p15:clr>
            <a:srgbClr val="FBAE40"/>
          </p15:clr>
        </p15:guide>
        <p15:guide id="83" pos="4094" userDrawn="1">
          <p15:clr>
            <a:srgbClr val="FBAE40"/>
          </p15:clr>
        </p15:guide>
        <p15:guide id="84" pos="3966" userDrawn="1">
          <p15:clr>
            <a:srgbClr val="FBAE40"/>
          </p15:clr>
        </p15:guide>
        <p15:guide id="85" pos="3838" userDrawn="1">
          <p15:clr>
            <a:srgbClr val="FBAE40"/>
          </p15:clr>
        </p15:guide>
        <p15:guide id="86" pos="3708" userDrawn="1">
          <p15:clr>
            <a:srgbClr val="FBAE40"/>
          </p15:clr>
        </p15:guide>
        <p15:guide id="87" pos="3580" userDrawn="1">
          <p15:clr>
            <a:srgbClr val="FBAE40"/>
          </p15:clr>
        </p15:guide>
        <p15:guide id="88" pos="3452" userDrawn="1">
          <p15:clr>
            <a:srgbClr val="FBAE40"/>
          </p15:clr>
        </p15:guide>
        <p15:guide id="89" pos="3324" userDrawn="1">
          <p15:clr>
            <a:srgbClr val="FBAE40"/>
          </p15:clr>
        </p15:guide>
        <p15:guide id="90" pos="3196" userDrawn="1">
          <p15:clr>
            <a:srgbClr val="FBAE40"/>
          </p15:clr>
        </p15:guide>
        <p15:guide id="91" pos="3068" userDrawn="1">
          <p15:clr>
            <a:srgbClr val="FBAE40"/>
          </p15:clr>
        </p15:guide>
        <p15:guide id="92" pos="2940" userDrawn="1">
          <p15:clr>
            <a:srgbClr val="FBAE40"/>
          </p15:clr>
        </p15:guide>
        <p15:guide id="93" pos="2812" userDrawn="1">
          <p15:clr>
            <a:srgbClr val="FBAE40"/>
          </p15:clr>
        </p15:guide>
        <p15:guide id="94" pos="2686" userDrawn="1">
          <p15:clr>
            <a:srgbClr val="FBAE40"/>
          </p15:clr>
        </p15:guide>
        <p15:guide id="95" pos="2556" userDrawn="1">
          <p15:clr>
            <a:srgbClr val="FBAE40"/>
          </p15:clr>
        </p15:guide>
        <p15:guide id="96" pos="2430" userDrawn="1">
          <p15:clr>
            <a:srgbClr val="FBAE40"/>
          </p15:clr>
        </p15:guide>
        <p15:guide id="97" pos="2302" userDrawn="1">
          <p15:clr>
            <a:srgbClr val="FBAE40"/>
          </p15:clr>
        </p15:guide>
        <p15:guide id="98" pos="217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farbig +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rgbClr val="29485D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973028-3882-4980-B8C8-2E29C1E4B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9731"/>
            <a:ext cx="5955792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11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  <p15:guide id="50" orient="horz" pos="141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1831976"/>
            <a:ext cx="9747249" cy="447040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2800" y="1016000"/>
            <a:ext cx="3451225" cy="2232025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017DF-16E5-4F68-B2C1-0378C00DDD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9731"/>
            <a:ext cx="5955792" cy="1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8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1504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  <a:lvl7pPr>
              <a:defRPr/>
            </a:lvl7pPr>
            <a:lvl8pPr>
              <a:defRPr spc="120" baseline="0"/>
            </a:lvl8pPr>
            <a:lvl9pPr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32ACAEE-6057-B247-A263-0C3D848CA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445BD01-BE4A-F240-8FAD-5EDE07FCE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69857" t="-744" r="-270" b="-744"/>
          <a:stretch/>
        </p:blipFill>
        <p:spPr>
          <a:xfrm>
            <a:off x="11358000" y="1620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5.xml"/><Relationship Id="rId30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FBFD33-14B0-4B26-8D25-D9E05002D480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20933155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8" imgW="384" imgH="385" progId="TCLayout.ActiveDocument.1">
                  <p:embed/>
                </p:oleObj>
              </mc:Choice>
              <mc:Fallback>
                <p:oleObj name="think-cell Folie" r:id="rId28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FBFD33-14B0-4B26-8D25-D9E05002D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354E6-9E0E-44B9-83E8-1963A1EC88F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Arial </a:t>
            </a:r>
            <a:r>
              <a:rPr lang="de-DE" dirty="0" err="1"/>
              <a:t>MPG_green_dark</a:t>
            </a:r>
            <a:r>
              <a:rPr lang="de-DE" dirty="0"/>
              <a:t>, 23 </a:t>
            </a:r>
            <a:r>
              <a:rPr lang="de-DE" dirty="0" err="1"/>
              <a:t>pt</a:t>
            </a:r>
            <a:r>
              <a:rPr lang="de-DE" dirty="0"/>
              <a:t>, ZAB 26 </a:t>
            </a:r>
            <a:r>
              <a:rPr lang="de-DE" dirty="0" err="1"/>
              <a:t>pt</a:t>
            </a:r>
            <a:r>
              <a:rPr lang="de-DE" dirty="0"/>
              <a:t>, gesperrt 1,4 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739" y="2097087"/>
            <a:ext cx="1029652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Ebene 1: Headlines</a:t>
            </a:r>
          </a:p>
          <a:p>
            <a:pPr lvl="1"/>
            <a:r>
              <a:rPr lang="de-DE" dirty="0"/>
              <a:t>Ebene 2: Fließtext</a:t>
            </a:r>
          </a:p>
          <a:p>
            <a:pPr lvl="3"/>
            <a:r>
              <a:rPr lang="de-DE" dirty="0"/>
              <a:t>Ebene 3: Stichpunkte</a:t>
            </a:r>
          </a:p>
          <a:p>
            <a:pPr lvl="2"/>
            <a:r>
              <a:rPr lang="de-DE" dirty="0"/>
              <a:t>Ebene 4: Stichpunkte hervorgehoben</a:t>
            </a:r>
          </a:p>
          <a:p>
            <a:pPr lvl="4"/>
            <a:r>
              <a:rPr lang="de-DE" dirty="0"/>
              <a:t>Ebene 5: Stichpunkte eingerückt</a:t>
            </a:r>
          </a:p>
          <a:p>
            <a:pPr lvl="5"/>
            <a:r>
              <a:rPr lang="de-DE" dirty="0"/>
              <a:t>Ebene 6: Stichpunkte weiter eingerückt</a:t>
            </a:r>
          </a:p>
          <a:p>
            <a:pPr lvl="6"/>
            <a:r>
              <a:rPr lang="de-DE" dirty="0"/>
              <a:t>Ebene 7: Zusatzinfo</a:t>
            </a:r>
          </a:p>
          <a:p>
            <a:pPr lvl="7"/>
            <a:r>
              <a:rPr lang="de-DE" dirty="0"/>
              <a:t>Ebene 8: Bildunterschrift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7739" y="6453188"/>
            <a:ext cx="10296524" cy="180000"/>
          </a:xfrm>
          <a:prstGeom prst="rect">
            <a:avLst/>
          </a:prstGeom>
        </p:spPr>
        <p:txBody>
          <a:bodyPr vert="horz" wrap="none" lIns="0" tIns="0" rIns="0" bIns="0" rtlCol="0" anchor="b" anchorCtr="0">
            <a:normAutofit/>
          </a:bodyPr>
          <a:lstStyle>
            <a:lvl1pPr algn="r">
              <a:defRPr sz="600" kern="600" cap="all" spc="9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 A X - P L A N C K - G E S E L L S C H A F T  |  Generalverwaltung</a:t>
            </a:r>
            <a:endParaRPr lang="de-DE" dirty="0"/>
          </a:p>
        </p:txBody>
      </p:sp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0C881248-C0E0-42CC-A339-E9F817D14E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176100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0" imgW="395" imgH="396" progId="TCLayout.ActiveDocument.1">
                  <p:embed/>
                </p:oleObj>
              </mc:Choice>
              <mc:Fallback>
                <p:oleObj name="think-cell Folie" r:id="rId30" imgW="395" imgH="39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C881248-C0E0-42CC-A339-E9F817D14E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>
            <a:extLst>
              <a:ext uri="{FF2B5EF4-FFF2-40B4-BE49-F238E27FC236}">
                <a16:creationId xmlns:a16="http://schemas.microsoft.com/office/drawing/2014/main" id="{2FC95A01-C47D-4299-89B9-03AA58158C90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2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</p:sldLayoutIdLst>
  <p:hf hd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spcAft>
          <a:spcPts val="1800"/>
        </a:spcAft>
        <a:buNone/>
        <a:defRPr sz="2300" b="1" kern="600" cap="all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23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b="1" i="0" kern="600" spc="4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1150"/>
        </a:spcBef>
        <a:spcAft>
          <a:spcPts val="0"/>
        </a:spcAft>
        <a:buFont typeface="Arial" panose="020B0604020202020204" pitchFamily="34" charset="0"/>
        <a:buNone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b="1" kern="400" spc="40" baseline="0">
          <a:solidFill>
            <a:schemeClr val="tx2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914400" rtl="0" eaLnBrk="1" latinLnBrk="0" hangingPunct="1">
        <a:lnSpc>
          <a:spcPts val="2300"/>
        </a:lnSpc>
        <a:spcBef>
          <a:spcPts val="525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645750" indent="-285750" algn="l" defTabSz="914400" rtl="0" eaLnBrk="1" latinLnBrk="0" hangingPunct="1">
        <a:lnSpc>
          <a:spcPts val="2300"/>
        </a:lnSpc>
        <a:spcBef>
          <a:spcPts val="0"/>
        </a:spcBef>
        <a:spcAft>
          <a:spcPts val="0"/>
        </a:spcAft>
        <a:buClr>
          <a:schemeClr val="tx1"/>
        </a:buClr>
        <a:buSzPct val="110000"/>
        <a:buFont typeface="Symbol" panose="05050102010706020507" pitchFamily="18" charset="2"/>
        <a:buChar char=""/>
        <a:defRPr sz="1600" b="0" i="0" kern="600" spc="4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215900" algn="l" defTabSz="914400" rtl="0" eaLnBrk="1" latinLnBrk="0" hangingPunct="1">
        <a:lnSpc>
          <a:spcPts val="2300"/>
        </a:lnSpc>
        <a:spcBef>
          <a:spcPts val="525"/>
        </a:spcBef>
        <a:spcAft>
          <a:spcPts val="0"/>
        </a:spcAft>
        <a:buClr>
          <a:schemeClr val="tx2"/>
        </a:buClr>
        <a:buFont typeface="Wingdings 3" panose="05040102010807070707" pitchFamily="18" charset="2"/>
        <a:buChar char=""/>
        <a:defRPr sz="1300" b="0" i="1" kern="600" spc="4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1100"/>
        </a:lnSpc>
        <a:spcBef>
          <a:spcPts val="525"/>
        </a:spcBef>
        <a:spcAft>
          <a:spcPts val="0"/>
        </a:spcAft>
        <a:buSzPct val="110000"/>
        <a:buFont typeface=".SF NS Symbols Regular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100"/>
        </a:lnSpc>
        <a:spcBef>
          <a:spcPts val="525"/>
        </a:spcBef>
        <a:buFont typeface="Arial" panose="020B0604020202020204" pitchFamily="34" charset="0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orient="horz" pos="1321">
          <p15:clr>
            <a:srgbClr val="F26B43"/>
          </p15:clr>
        </p15:guide>
        <p15:guide id="3" pos="7083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483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4178">
          <p15:clr>
            <a:srgbClr val="F26B43"/>
          </p15:clr>
        </p15:guide>
        <p15:guide id="9" pos="166">
          <p15:clr>
            <a:srgbClr val="F26B43"/>
          </p15:clr>
        </p15:guide>
        <p15:guide id="10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4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4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4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3.jpg"/><Relationship Id="rId5" Type="http://schemas.openxmlformats.org/officeDocument/2006/relationships/image" Target="../media/image38.jpeg"/><Relationship Id="rId10" Type="http://schemas.openxmlformats.org/officeDocument/2006/relationships/image" Target="../media/image107.svg"/><Relationship Id="rId4" Type="http://schemas.openxmlformats.org/officeDocument/2006/relationships/image" Target="../media/image15.png"/><Relationship Id="rId9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44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1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44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4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43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44.svg"/><Relationship Id="rId9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44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44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3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44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44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44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A2BB1AF7-F3DF-A9ED-166A-5D91E4DEF635}"/>
              </a:ext>
            </a:extLst>
          </p:cNvPr>
          <p:cNvSpPr txBox="1"/>
          <p:nvPr/>
        </p:nvSpPr>
        <p:spPr>
          <a:xfrm>
            <a:off x="1598644" y="1575738"/>
            <a:ext cx="8994710" cy="3221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3600" i="1" noProof="0" dirty="0"/>
              <a:t>Disentangling how </a:t>
            </a:r>
            <a:r>
              <a:rPr lang="en-US" sz="3600" b="1" i="1" noProof="0" dirty="0"/>
              <a:t>selection</a:t>
            </a:r>
            <a:r>
              <a:rPr lang="en-US" sz="3600" i="1" noProof="0" dirty="0"/>
              <a:t>, </a:t>
            </a:r>
            <a:r>
              <a:rPr lang="en-US" sz="3600" b="1" i="1" noProof="0" dirty="0"/>
              <a:t>demography</a:t>
            </a:r>
            <a:r>
              <a:rPr lang="en-US" sz="3600" i="1" noProof="0" dirty="0"/>
              <a:t>, and </a:t>
            </a:r>
            <a:r>
              <a:rPr lang="en-US" sz="3600" b="1" i="1" noProof="0" dirty="0"/>
              <a:t>sex-biased behavior </a:t>
            </a:r>
            <a:r>
              <a:rPr lang="en-US" sz="3600" i="1" noProof="0" dirty="0"/>
              <a:t>influence </a:t>
            </a:r>
            <a:r>
              <a:rPr lang="en-US" sz="3600" b="1" i="1" noProof="0" dirty="0"/>
              <a:t>genetic diversity</a:t>
            </a:r>
            <a:r>
              <a:rPr lang="en-US" sz="3600" i="1" noProof="0" dirty="0"/>
              <a:t> using field study–informed </a:t>
            </a:r>
            <a:r>
              <a:rPr lang="en-US" sz="3600" b="1" i="1" noProof="0" dirty="0"/>
              <a:t>genetic simulations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D02265F-C21A-D744-DAE3-8D54640CAE0E}"/>
              </a:ext>
            </a:extLst>
          </p:cNvPr>
          <p:cNvSpPr txBox="1"/>
          <p:nvPr/>
        </p:nvSpPr>
        <p:spPr>
          <a:xfrm>
            <a:off x="11761236" y="6386966"/>
            <a:ext cx="23793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</a:t>
            </a:r>
          </a:p>
        </p:txBody>
      </p:sp>
      <p:pic>
        <p:nvPicPr>
          <p:cNvPr id="3" name="Image 2" descr="Une image contenant Graphique, Police, graphisme, symbole&#10;&#10;Le contenu généré par l’IA peut être incorrect.">
            <a:extLst>
              <a:ext uri="{FF2B5EF4-FFF2-40B4-BE49-F238E27FC236}">
                <a16:creationId xmlns:a16="http://schemas.microsoft.com/office/drawing/2014/main" id="{955BCFF2-1DE4-25E8-9C36-13FDE4DC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567" y="6075751"/>
            <a:ext cx="2856865" cy="793299"/>
          </a:xfrm>
          <a:prstGeom prst="rect">
            <a:avLst/>
          </a:prstGeom>
        </p:spPr>
      </p:pic>
      <p:pic>
        <p:nvPicPr>
          <p:cNvPr id="4" name="Image 3" descr="Une image contenant Polic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908FE63E-E338-A951-CF58-4D2FECB38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08131"/>
            <a:ext cx="4155233" cy="7712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6D4ED2C-970A-7D67-F652-BD3B252AEC9A}"/>
              </a:ext>
            </a:extLst>
          </p:cNvPr>
          <p:cNvSpPr txBox="1"/>
          <p:nvPr/>
        </p:nvSpPr>
        <p:spPr>
          <a:xfrm>
            <a:off x="8560836" y="6555032"/>
            <a:ext cx="2719873" cy="3029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800" i="1" noProof="0" dirty="0"/>
              <a:t>Timothé Dandoy </a:t>
            </a:r>
          </a:p>
        </p:txBody>
      </p:sp>
    </p:spTree>
    <p:extLst>
      <p:ext uri="{BB962C8B-B14F-4D97-AF65-F5344CB8AC3E}">
        <p14:creationId xmlns:p14="http://schemas.microsoft.com/office/powerpoint/2010/main" val="151211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6073D-D734-A253-C863-323987903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5209E0D-A1B1-9E6D-B64E-807776F902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8" y="6453187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2DDEA5-D0D1-38CE-5845-089C0BAB6815}"/>
              </a:ext>
            </a:extLst>
          </p:cNvPr>
          <p:cNvSpPr txBox="1"/>
          <p:nvPr/>
        </p:nvSpPr>
        <p:spPr>
          <a:xfrm>
            <a:off x="380999" y="224812"/>
            <a:ext cx="4758613" cy="10225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Sex-biased behaviors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3200" b="1" noProof="0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85E1B7A-7F30-2827-1EAC-2F06B8C3DD07}"/>
              </a:ext>
            </a:extLst>
          </p:cNvPr>
          <p:cNvSpPr txBox="1"/>
          <p:nvPr/>
        </p:nvSpPr>
        <p:spPr>
          <a:xfrm>
            <a:off x="5866938" y="3597795"/>
            <a:ext cx="943314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b="1" noProof="0" dirty="0"/>
              <a:t>AA</a:t>
            </a:r>
            <a:r>
              <a:rPr lang="en-US" sz="2000" noProof="0" dirty="0"/>
              <a:t> / </a:t>
            </a:r>
            <a:r>
              <a:rPr lang="en-US" sz="2000" b="1" noProof="0" dirty="0"/>
              <a:t>X</a:t>
            </a:r>
            <a:r>
              <a:rPr lang="en-US" sz="2000" noProof="0" dirty="0"/>
              <a:t>Y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A6D07D2-861B-FBEE-45DA-82C534C2F9D0}"/>
              </a:ext>
            </a:extLst>
          </p:cNvPr>
          <p:cNvGrpSpPr/>
          <p:nvPr/>
        </p:nvGrpSpPr>
        <p:grpSpPr>
          <a:xfrm>
            <a:off x="3237934" y="3565334"/>
            <a:ext cx="5716129" cy="2109643"/>
            <a:chOff x="2876061" y="4198795"/>
            <a:chExt cx="5716129" cy="2109643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C20069D2-0D7E-BBAC-A8FA-AC390B97F67A}"/>
                </a:ext>
              </a:extLst>
            </p:cNvPr>
            <p:cNvSpPr/>
            <p:nvPr/>
          </p:nvSpPr>
          <p:spPr>
            <a:xfrm>
              <a:off x="2876061" y="4853264"/>
              <a:ext cx="1609831" cy="1455174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CD8639BE-3A53-474C-796C-E0690E252D83}"/>
                </a:ext>
              </a:extLst>
            </p:cNvPr>
            <p:cNvSpPr/>
            <p:nvPr/>
          </p:nvSpPr>
          <p:spPr>
            <a:xfrm>
              <a:off x="6982359" y="4853264"/>
              <a:ext cx="1609831" cy="1455174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Connecteur : en arc 16">
              <a:extLst>
                <a:ext uri="{FF2B5EF4-FFF2-40B4-BE49-F238E27FC236}">
                  <a16:creationId xmlns:a16="http://schemas.microsoft.com/office/drawing/2014/main" id="{B1EDE7EA-76DC-F330-6F07-6DC6A0057F3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27776" y="2787415"/>
              <a:ext cx="12700" cy="4106298"/>
            </a:xfrm>
            <a:prstGeom prst="curvedConnector3">
              <a:avLst>
                <a:gd name="adj1" fmla="val 5748386"/>
              </a:avLst>
            </a:prstGeom>
            <a:ln w="19050" cmpd="sng">
              <a:solidFill>
                <a:srgbClr val="00B0F0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phique 26" descr="Masculin avec un remplissage uni">
              <a:extLst>
                <a:ext uri="{FF2B5EF4-FFF2-40B4-BE49-F238E27FC236}">
                  <a16:creationId xmlns:a16="http://schemas.microsoft.com/office/drawing/2014/main" id="{D563806D-C009-C11A-77D4-357842C55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49" y="4198795"/>
              <a:ext cx="327414" cy="32741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FB576E0E-FF8E-1488-C771-2E95A8AA2F62}"/>
                </a:ext>
              </a:extLst>
            </p:cNvPr>
            <p:cNvSpPr txBox="1"/>
            <p:nvPr/>
          </p:nvSpPr>
          <p:spPr>
            <a:xfrm>
              <a:off x="3027042" y="5455637"/>
              <a:ext cx="1307869" cy="2949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noProof="0" dirty="0"/>
                <a:t>Sub-Pop 1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55E33DE-9ED4-7535-B09E-4D6162079A8E}"/>
                </a:ext>
              </a:extLst>
            </p:cNvPr>
            <p:cNvSpPr txBox="1"/>
            <p:nvPr/>
          </p:nvSpPr>
          <p:spPr>
            <a:xfrm>
              <a:off x="7147750" y="5433374"/>
              <a:ext cx="1279047" cy="2949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noProof="0" dirty="0"/>
                <a:t>Sub-Pop 2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B961A3C8-4B01-E46A-B114-5253383050B2}"/>
              </a:ext>
            </a:extLst>
          </p:cNvPr>
          <p:cNvSpPr txBox="1"/>
          <p:nvPr/>
        </p:nvSpPr>
        <p:spPr>
          <a:xfrm>
            <a:off x="11690555" y="6386966"/>
            <a:ext cx="50144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E6DE76F-D420-8BDE-255E-7DFD2C28FE09}"/>
              </a:ext>
            </a:extLst>
          </p:cNvPr>
          <p:cNvSpPr txBox="1"/>
          <p:nvPr/>
        </p:nvSpPr>
        <p:spPr>
          <a:xfrm>
            <a:off x="947738" y="1259687"/>
            <a:ext cx="7871797" cy="17851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2400" noProof="0" dirty="0"/>
              <a:t>Differential impact on the Autosomal (A) diversity and the Chromosome X diversity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 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Ex </a:t>
            </a:r>
            <a:r>
              <a:rPr lang="en-US" sz="2400" b="1" noProof="0" dirty="0"/>
              <a:t>Male-Only Migration</a:t>
            </a:r>
            <a:r>
              <a:rPr lang="en-US" sz="2400" noProof="0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EE14FE-DEC4-A46E-EECB-CEE487CF019A}"/>
              </a:ext>
            </a:extLst>
          </p:cNvPr>
          <p:cNvSpPr txBox="1"/>
          <p:nvPr/>
        </p:nvSpPr>
        <p:spPr>
          <a:xfrm>
            <a:off x="3190487" y="5915818"/>
            <a:ext cx="5822669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The X-to-A genetic ratio decreases</a:t>
            </a:r>
          </a:p>
        </p:txBody>
      </p:sp>
      <p:pic>
        <p:nvPicPr>
          <p:cNvPr id="7" name="Graphique 6" descr="Singe contour">
            <a:extLst>
              <a:ext uri="{FF2B5EF4-FFF2-40B4-BE49-F238E27FC236}">
                <a16:creationId xmlns:a16="http://schemas.microsoft.com/office/drawing/2014/main" id="{D93531A8-0B6F-E713-4956-9B834EB9A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2530153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EBD6D6B-1FD7-A4E5-CD06-63DF42B23BEF}"/>
              </a:ext>
            </a:extLst>
          </p:cNvPr>
          <p:cNvSpPr txBox="1"/>
          <p:nvPr/>
        </p:nvSpPr>
        <p:spPr>
          <a:xfrm>
            <a:off x="5875178" y="188319"/>
            <a:ext cx="5228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Balancing Costs and Opportunities: Dispersal in Male Baboons, Alberts &amp; Altmann (1995)</a:t>
            </a:r>
          </a:p>
        </p:txBody>
      </p:sp>
    </p:spTree>
    <p:extLst>
      <p:ext uri="{BB962C8B-B14F-4D97-AF65-F5344CB8AC3E}">
        <p14:creationId xmlns:p14="http://schemas.microsoft.com/office/powerpoint/2010/main" val="94501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C19C-14A5-FAE5-33EF-31F8BEA8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1A23AFA-DFB4-9998-D35C-A22245A4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8" y="6453187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15DF9B-0D2B-030F-0DCC-AFC2D93F0BCD}"/>
              </a:ext>
            </a:extLst>
          </p:cNvPr>
          <p:cNvSpPr txBox="1"/>
          <p:nvPr/>
        </p:nvSpPr>
        <p:spPr>
          <a:xfrm>
            <a:off x="380999" y="224812"/>
            <a:ext cx="5372837" cy="10225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Sex-biased Process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3200" b="1" noProof="0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4D823A0-52B1-BF4B-B4C5-97A483AAB3C3}"/>
              </a:ext>
            </a:extLst>
          </p:cNvPr>
          <p:cNvSpPr txBox="1"/>
          <p:nvPr/>
        </p:nvSpPr>
        <p:spPr>
          <a:xfrm>
            <a:off x="5866938" y="3597795"/>
            <a:ext cx="943314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b="1" noProof="0" dirty="0"/>
              <a:t>AA</a:t>
            </a:r>
            <a:r>
              <a:rPr lang="en-US" sz="2000" noProof="0" dirty="0"/>
              <a:t> / </a:t>
            </a:r>
            <a:r>
              <a:rPr lang="en-US" sz="2000" b="1" noProof="0" dirty="0"/>
              <a:t>X</a:t>
            </a:r>
            <a:r>
              <a:rPr lang="en-US" sz="2000" noProof="0" dirty="0"/>
              <a:t>Y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7B1B321-E1F2-F9DC-DF41-17CEA0E7528C}"/>
              </a:ext>
            </a:extLst>
          </p:cNvPr>
          <p:cNvGrpSpPr/>
          <p:nvPr/>
        </p:nvGrpSpPr>
        <p:grpSpPr>
          <a:xfrm>
            <a:off x="3237934" y="3565334"/>
            <a:ext cx="5716129" cy="2109643"/>
            <a:chOff x="2876061" y="4198795"/>
            <a:chExt cx="5716129" cy="2109643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6B16F08F-8478-17E2-589D-D380C00383DD}"/>
                </a:ext>
              </a:extLst>
            </p:cNvPr>
            <p:cNvSpPr/>
            <p:nvPr/>
          </p:nvSpPr>
          <p:spPr>
            <a:xfrm>
              <a:off x="2876061" y="4853264"/>
              <a:ext cx="1609831" cy="1455174"/>
            </a:xfrm>
            <a:prstGeom prst="ellipse">
              <a:avLst/>
            </a:prstGeom>
            <a:noFill/>
            <a:ln w="19050" cmpd="sng">
              <a:solidFill>
                <a:schemeClr val="accent2">
                  <a:lumMod val="50000"/>
                </a:schemeClr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00E27F9-9084-9DE9-2C2A-28CE3385CDFC}"/>
                </a:ext>
              </a:extLst>
            </p:cNvPr>
            <p:cNvSpPr/>
            <p:nvPr/>
          </p:nvSpPr>
          <p:spPr>
            <a:xfrm>
              <a:off x="6982359" y="4853264"/>
              <a:ext cx="1609831" cy="1455174"/>
            </a:xfrm>
            <a:prstGeom prst="ellipse">
              <a:avLst/>
            </a:prstGeom>
            <a:noFill/>
            <a:ln w="19050" cmpd="sng">
              <a:solidFill>
                <a:srgbClr val="E6E115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Connecteur : en arc 16">
              <a:extLst>
                <a:ext uri="{FF2B5EF4-FFF2-40B4-BE49-F238E27FC236}">
                  <a16:creationId xmlns:a16="http://schemas.microsoft.com/office/drawing/2014/main" id="{8C4BC971-6C2A-2F2B-DFCF-D6361800735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27776" y="2787415"/>
              <a:ext cx="12700" cy="4106298"/>
            </a:xfrm>
            <a:prstGeom prst="curvedConnector3">
              <a:avLst>
                <a:gd name="adj1" fmla="val 5748386"/>
              </a:avLst>
            </a:prstGeom>
            <a:ln w="19050" cmpd="sng">
              <a:solidFill>
                <a:srgbClr val="00B0F0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phique 26" descr="Masculin avec un remplissage uni">
              <a:extLst>
                <a:ext uri="{FF2B5EF4-FFF2-40B4-BE49-F238E27FC236}">
                  <a16:creationId xmlns:a16="http://schemas.microsoft.com/office/drawing/2014/main" id="{26816C36-F6B8-2A51-47A6-9BB5AE6F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49" y="4198795"/>
              <a:ext cx="327414" cy="32741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B5F29D8-60BC-C7EC-10C1-916F4F96FDFA}"/>
                </a:ext>
              </a:extLst>
            </p:cNvPr>
            <p:cNvSpPr txBox="1"/>
            <p:nvPr/>
          </p:nvSpPr>
          <p:spPr>
            <a:xfrm>
              <a:off x="3180407" y="5289193"/>
              <a:ext cx="1001138" cy="58990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noProof="0" dirty="0"/>
                <a:t>Anubis</a:t>
              </a:r>
              <a:br>
                <a:rPr lang="en-US" sz="2000" noProof="0" dirty="0"/>
              </a:br>
              <a:r>
                <a:rPr lang="en-US" sz="2000" noProof="0" dirty="0"/>
                <a:t>Baboon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C11765B-CF94-3B0B-2347-5ECA16252C6D}"/>
                </a:ext>
              </a:extLst>
            </p:cNvPr>
            <p:cNvSpPr txBox="1"/>
            <p:nvPr/>
          </p:nvSpPr>
          <p:spPr>
            <a:xfrm>
              <a:off x="7214728" y="5438865"/>
              <a:ext cx="1145094" cy="2949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noProof="0" dirty="0"/>
                <a:t>Amboseli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1CAB1E3A-2D1D-6F73-77CD-6BD6799E39BD}"/>
              </a:ext>
            </a:extLst>
          </p:cNvPr>
          <p:cNvSpPr txBox="1"/>
          <p:nvPr/>
        </p:nvSpPr>
        <p:spPr>
          <a:xfrm>
            <a:off x="11690555" y="6386966"/>
            <a:ext cx="50144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EC8B09-6491-8E71-92FF-7DDF84D57BF0}"/>
              </a:ext>
            </a:extLst>
          </p:cNvPr>
          <p:cNvSpPr txBox="1"/>
          <p:nvPr/>
        </p:nvSpPr>
        <p:spPr>
          <a:xfrm>
            <a:off x="947738" y="1259687"/>
            <a:ext cx="7871797" cy="17851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2400" noProof="0" dirty="0"/>
              <a:t>Differential impact on the Autosomal (A) diversity and the Chromosome X diversity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 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Ex </a:t>
            </a:r>
            <a:r>
              <a:rPr lang="en-US" sz="2400" b="1" noProof="0" dirty="0"/>
              <a:t>Hybridization </a:t>
            </a:r>
            <a:r>
              <a:rPr lang="en-US" sz="2400" noProof="0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1146F7-6EFD-7C5C-5DE1-B750A4C77459}"/>
              </a:ext>
            </a:extLst>
          </p:cNvPr>
          <p:cNvSpPr txBox="1"/>
          <p:nvPr/>
        </p:nvSpPr>
        <p:spPr>
          <a:xfrm>
            <a:off x="3184665" y="5892965"/>
            <a:ext cx="5822669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The X-to-A genetic ratio decreases</a:t>
            </a:r>
          </a:p>
        </p:txBody>
      </p:sp>
      <p:pic>
        <p:nvPicPr>
          <p:cNvPr id="7" name="Graphique 6" descr="Singe contour">
            <a:extLst>
              <a:ext uri="{FF2B5EF4-FFF2-40B4-BE49-F238E27FC236}">
                <a16:creationId xmlns:a16="http://schemas.microsoft.com/office/drawing/2014/main" id="{55142506-AFA4-E38F-56E9-027B97675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2530153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5DAD8A7-67D3-7A09-ECFB-FEFBB6E11FA0}"/>
              </a:ext>
            </a:extLst>
          </p:cNvPr>
          <p:cNvSpPr txBox="1"/>
          <p:nvPr/>
        </p:nvSpPr>
        <p:spPr>
          <a:xfrm>
            <a:off x="5133828" y="241877"/>
            <a:ext cx="63607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The Amboseli Baboon Research Project: 40 Years of Continuity and Change, Alberts &amp; Altmann (2012)</a:t>
            </a:r>
          </a:p>
        </p:txBody>
      </p:sp>
    </p:spTree>
    <p:extLst>
      <p:ext uri="{BB962C8B-B14F-4D97-AF65-F5344CB8AC3E}">
        <p14:creationId xmlns:p14="http://schemas.microsoft.com/office/powerpoint/2010/main" val="220939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9BB1-95C4-9CEA-0ACC-A10F1E12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C7CE752-D7E5-0F7B-0A96-30187907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C59F1F-EF9F-1D58-D8B0-C396ABDFD799}"/>
              </a:ext>
            </a:extLst>
          </p:cNvPr>
          <p:cNvSpPr txBox="1"/>
          <p:nvPr/>
        </p:nvSpPr>
        <p:spPr>
          <a:xfrm>
            <a:off x="380999" y="224812"/>
            <a:ext cx="4758613" cy="10225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Genetic Forces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3200" b="1" noProof="0" dirty="0"/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49C0BB-5D9F-2CD4-BB6C-959C6A38EB29}"/>
              </a:ext>
            </a:extLst>
          </p:cNvPr>
          <p:cNvSpPr txBox="1"/>
          <p:nvPr/>
        </p:nvSpPr>
        <p:spPr>
          <a:xfrm>
            <a:off x="947739" y="1089897"/>
            <a:ext cx="7871797" cy="50475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l">
              <a:spcBef>
                <a:spcPts val="1150"/>
              </a:spcBef>
              <a:buFontTx/>
              <a:buChar char="-"/>
            </a:pPr>
            <a:r>
              <a:rPr lang="en-US" sz="2400" b="1" noProof="0" dirty="0"/>
              <a:t>Selection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		</a:t>
            </a:r>
            <a:r>
              <a:rPr lang="en-US" noProof="0" dirty="0"/>
              <a:t>Haploidy of X in males</a:t>
            </a:r>
          </a:p>
          <a:p>
            <a:pPr marL="342900" indent="-342900" algn="l">
              <a:spcBef>
                <a:spcPts val="1150"/>
              </a:spcBef>
              <a:buFontTx/>
              <a:buChar char="-"/>
            </a:pPr>
            <a:endParaRPr lang="en-US" sz="2400" noProof="0" dirty="0"/>
          </a:p>
          <a:p>
            <a:pPr marL="342900" indent="-342900" algn="l">
              <a:spcBef>
                <a:spcPts val="1150"/>
              </a:spcBef>
              <a:buFontTx/>
              <a:buChar char="-"/>
            </a:pPr>
            <a:r>
              <a:rPr lang="en-US" sz="2400" b="1" noProof="0" dirty="0"/>
              <a:t>Hybridization</a:t>
            </a:r>
            <a:r>
              <a:rPr lang="en-US" sz="2400" noProof="0" dirty="0"/>
              <a:t> between Anubis and Yellow baboons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		</a:t>
            </a:r>
            <a:r>
              <a:rPr lang="en-US" noProof="0" dirty="0"/>
              <a:t>Haldane’s Rule : reproduction and hybridization incompatibilities accumulate faster on X  </a:t>
            </a:r>
            <a:endParaRPr lang="en-US" sz="2400" noProof="0" dirty="0"/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 </a:t>
            </a:r>
          </a:p>
          <a:p>
            <a:pPr>
              <a:spcBef>
                <a:spcPts val="1150"/>
              </a:spcBef>
            </a:pPr>
            <a:br>
              <a:rPr lang="en-US" sz="2400" noProof="0" dirty="0"/>
            </a:br>
            <a:r>
              <a:rPr lang="en-US" sz="2400" noProof="0" dirty="0"/>
              <a:t>=&gt; </a:t>
            </a:r>
            <a:r>
              <a:rPr lang="en-US" sz="2400" b="1" noProof="0" dirty="0"/>
              <a:t>Stronger</a:t>
            </a:r>
            <a:r>
              <a:rPr lang="en-US" sz="2400" noProof="0" dirty="0"/>
              <a:t> selection effect </a:t>
            </a:r>
            <a:r>
              <a:rPr lang="en-US" sz="2400" b="1" noProof="0" dirty="0"/>
              <a:t>on the X Chromosome </a:t>
            </a:r>
            <a:r>
              <a:rPr lang="en-US" sz="2400" noProof="0" dirty="0"/>
              <a:t>than on the Autosomes</a:t>
            </a:r>
          </a:p>
          <a:p>
            <a:pPr algn="l">
              <a:spcBef>
                <a:spcPts val="1150"/>
              </a:spcBef>
            </a:pPr>
            <a:endParaRPr lang="en-US" sz="2400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C15261-D072-8049-CCE5-6B2B585FA281}"/>
              </a:ext>
            </a:extLst>
          </p:cNvPr>
          <p:cNvSpPr txBox="1"/>
          <p:nvPr/>
        </p:nvSpPr>
        <p:spPr>
          <a:xfrm>
            <a:off x="11681927" y="6386966"/>
            <a:ext cx="51007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EEB784-3DAE-9CBE-6277-2A7ECE11A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917" y="1634023"/>
            <a:ext cx="2387319" cy="35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06C27C9-7223-CB62-5CE6-576F6A1E4924}"/>
              </a:ext>
            </a:extLst>
          </p:cNvPr>
          <p:cNvSpPr txBox="1"/>
          <p:nvPr/>
        </p:nvSpPr>
        <p:spPr>
          <a:xfrm>
            <a:off x="9373917" y="5213709"/>
            <a:ext cx="1676603" cy="2562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200" i="1" noProof="0" dirty="0"/>
              <a:t>Elizabeth Archie’s photo</a:t>
            </a:r>
            <a:endParaRPr lang="en-US" sz="1100" i="1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D6C53E-1661-080F-00C1-4855FC814EA6}"/>
              </a:ext>
            </a:extLst>
          </p:cNvPr>
          <p:cNvSpPr txBox="1"/>
          <p:nvPr/>
        </p:nvSpPr>
        <p:spPr>
          <a:xfrm>
            <a:off x="9373917" y="1200170"/>
            <a:ext cx="238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1800" noProof="0" dirty="0"/>
              <a:t>Amboseli Baboon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F4A8C4D-ADD9-43EB-D8FC-52B95A974433}"/>
              </a:ext>
            </a:extLst>
          </p:cNvPr>
          <p:cNvSpPr txBox="1"/>
          <p:nvPr/>
        </p:nvSpPr>
        <p:spPr>
          <a:xfrm>
            <a:off x="3184665" y="6084201"/>
            <a:ext cx="5822669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The X-to-A genetic ratio decreases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41F4DAA-73D7-1708-E633-8251D59B4156}"/>
              </a:ext>
            </a:extLst>
          </p:cNvPr>
          <p:cNvSpPr txBox="1"/>
          <p:nvPr/>
        </p:nvSpPr>
        <p:spPr>
          <a:xfrm>
            <a:off x="947739" y="3896673"/>
            <a:ext cx="5423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Comparative studies on speciation: 30 years since Coyne and Orr, Matute &amp; Cooper (2021)</a:t>
            </a:r>
          </a:p>
        </p:txBody>
      </p:sp>
    </p:spTree>
    <p:extLst>
      <p:ext uri="{BB962C8B-B14F-4D97-AF65-F5344CB8AC3E}">
        <p14:creationId xmlns:p14="http://schemas.microsoft.com/office/powerpoint/2010/main" val="308693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B909-5478-ED1E-AF6A-1D66D9F9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5494EB9-1917-7B97-D4E4-374B014885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DAA1E9-2D4B-C5F7-2651-06CCE0E225F8}"/>
              </a:ext>
            </a:extLst>
          </p:cNvPr>
          <p:cNvSpPr txBox="1"/>
          <p:nvPr/>
        </p:nvSpPr>
        <p:spPr>
          <a:xfrm>
            <a:off x="380999" y="224812"/>
            <a:ext cx="6094446" cy="10225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Objectives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3200" b="1" noProof="0" dirty="0"/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AFE9D4-DC31-DF3A-21E4-8AE3E25A1C8E}"/>
              </a:ext>
            </a:extLst>
          </p:cNvPr>
          <p:cNvSpPr txBox="1"/>
          <p:nvPr/>
        </p:nvSpPr>
        <p:spPr>
          <a:xfrm>
            <a:off x="947739" y="1842479"/>
            <a:ext cx="8298898" cy="45858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2400" noProof="0" dirty="0"/>
              <a:t>Computational Simulations to model :</a:t>
            </a:r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400" noProof="0" dirty="0"/>
              <a:t>		</a:t>
            </a:r>
            <a:r>
              <a:rPr lang="en-US" sz="2000" noProof="0" dirty="0"/>
              <a:t>- Reproductive Skew in Males</a:t>
            </a:r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000" noProof="0" dirty="0"/>
              <a:t>		- Male-Only Migration</a:t>
            </a:r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000" noProof="0" dirty="0"/>
              <a:t>		- Hybridization </a:t>
            </a:r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000" noProof="0" dirty="0"/>
              <a:t>		- Selection </a:t>
            </a:r>
            <a:r>
              <a:rPr lang="en-US" sz="2400" noProof="0" dirty="0"/>
              <a:t>	</a:t>
            </a:r>
          </a:p>
          <a:p>
            <a:pPr marL="342900" indent="-342900">
              <a:spcBef>
                <a:spcPts val="1150"/>
              </a:spcBef>
              <a:buFontTx/>
              <a:buChar char="-"/>
            </a:pPr>
            <a:endParaRPr lang="en-US" sz="2400" noProof="0" dirty="0"/>
          </a:p>
          <a:p>
            <a:pPr>
              <a:spcBef>
                <a:spcPts val="1150"/>
              </a:spcBef>
            </a:pPr>
            <a:endParaRPr lang="en-US" sz="2400" noProof="0" dirty="0"/>
          </a:p>
          <a:p>
            <a:pPr>
              <a:spcBef>
                <a:spcPts val="1150"/>
              </a:spcBef>
            </a:pPr>
            <a:endParaRPr lang="en-US" sz="2400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E3912F8-792E-75E8-795F-39026AC23A9A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BE9C12-0F94-8EE9-1D70-3D85D8C06204}"/>
              </a:ext>
            </a:extLst>
          </p:cNvPr>
          <p:cNvSpPr txBox="1"/>
          <p:nvPr/>
        </p:nvSpPr>
        <p:spPr>
          <a:xfrm>
            <a:off x="5691673" y="2170879"/>
            <a:ext cx="404327" cy="21236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13800" noProof="0" dirty="0">
                <a:latin typeface="MS Mincho" panose="02020609040205080304" pitchFamily="49" charset="-128"/>
                <a:ea typeface="MS Mincho" panose="02020609040205080304" pitchFamily="49" charset="-128"/>
                <a:cs typeface="Angsana New" panose="020B0502040204020203" pitchFamily="18" charset="-34"/>
              </a:rPr>
              <a:t>}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600D9F-320F-EE37-0861-E31FEECBC148}"/>
              </a:ext>
            </a:extLst>
          </p:cNvPr>
          <p:cNvSpPr txBox="1"/>
          <p:nvPr/>
        </p:nvSpPr>
        <p:spPr>
          <a:xfrm>
            <a:off x="6388562" y="3230250"/>
            <a:ext cx="1437916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Sex-biased</a:t>
            </a:r>
          </a:p>
        </p:txBody>
      </p:sp>
    </p:spTree>
    <p:extLst>
      <p:ext uri="{BB962C8B-B14F-4D97-AF65-F5344CB8AC3E}">
        <p14:creationId xmlns:p14="http://schemas.microsoft.com/office/powerpoint/2010/main" val="5962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352A9-BE76-98A2-330E-7FCE6BF4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2BC3E5E-467B-32B5-22D9-30DD4C142D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38DDEE9-C729-DFE8-1EAF-92589FA21AE3}"/>
              </a:ext>
            </a:extLst>
          </p:cNvPr>
          <p:cNvSpPr txBox="1"/>
          <p:nvPr/>
        </p:nvSpPr>
        <p:spPr>
          <a:xfrm>
            <a:off x="380999" y="224812"/>
            <a:ext cx="6094446" cy="10225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Objectives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3200" b="1" noProof="0" dirty="0"/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178FAFD-8AFF-C677-DF58-8B305DFE7B6E}"/>
              </a:ext>
            </a:extLst>
          </p:cNvPr>
          <p:cNvSpPr txBox="1"/>
          <p:nvPr/>
        </p:nvSpPr>
        <p:spPr>
          <a:xfrm>
            <a:off x="947738" y="1842479"/>
            <a:ext cx="10118367" cy="4278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2800" noProof="0" dirty="0"/>
              <a:t>Assess the strength of each forces on the X-to-A ratio</a:t>
            </a:r>
          </a:p>
          <a:p>
            <a:pPr marL="342900" indent="-342900">
              <a:spcBef>
                <a:spcPts val="1150"/>
              </a:spcBef>
              <a:buFontTx/>
              <a:buChar char="-"/>
            </a:pPr>
            <a:endParaRPr lang="en-US" sz="2800" noProof="0" dirty="0"/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800" noProof="0" dirty="0"/>
              <a:t>Determine if sex-biased processes enough for explaining the difference in genetic diversity between the X and the autosomes, or whether instead we need to invoke natural selection</a:t>
            </a:r>
          </a:p>
          <a:p>
            <a:pPr>
              <a:spcBef>
                <a:spcPts val="1150"/>
              </a:spcBef>
            </a:pPr>
            <a:endParaRPr lang="en-US" sz="2400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70B1EF-DDC9-0695-A830-71CFF088EF8A}"/>
              </a:ext>
            </a:extLst>
          </p:cNvPr>
          <p:cNvSpPr txBox="1"/>
          <p:nvPr/>
        </p:nvSpPr>
        <p:spPr>
          <a:xfrm>
            <a:off x="11690555" y="6386966"/>
            <a:ext cx="50144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4985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CDFEB-84CF-1C0B-5642-22B652D56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E9FA38-4530-FF63-3B8D-D76B31E4E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258A306-97E7-3DD8-34DE-04265C93984E}"/>
              </a:ext>
            </a:extLst>
          </p:cNvPr>
          <p:cNvSpPr txBox="1"/>
          <p:nvPr/>
        </p:nvSpPr>
        <p:spPr>
          <a:xfrm>
            <a:off x="1598645" y="3152001"/>
            <a:ext cx="899471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/>
            <a:r>
              <a:rPr lang="en-US" sz="3600" b="1" noProof="0" dirty="0"/>
              <a:t>II. Methods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92CE9E-B5BC-F41D-06FD-FF22AC27ABEB}"/>
              </a:ext>
            </a:extLst>
          </p:cNvPr>
          <p:cNvSpPr txBox="1"/>
          <p:nvPr/>
        </p:nvSpPr>
        <p:spPr>
          <a:xfrm>
            <a:off x="11680723" y="6386966"/>
            <a:ext cx="51127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30386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938C-1680-ED0D-63C6-36FF0F9A4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2653D14-E2AB-A19F-25F6-008CD43138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F88ABCA-C835-0A13-C580-3C89A31F85DB}"/>
              </a:ext>
            </a:extLst>
          </p:cNvPr>
          <p:cNvSpPr txBox="1"/>
          <p:nvPr/>
        </p:nvSpPr>
        <p:spPr>
          <a:xfrm>
            <a:off x="1598645" y="3152001"/>
            <a:ext cx="899471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/>
            <a:r>
              <a:rPr lang="en-US" sz="3600" noProof="0" dirty="0"/>
              <a:t>A. SLiM Presentation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59B451-0F48-07D6-CD42-73A23B5FB287}"/>
              </a:ext>
            </a:extLst>
          </p:cNvPr>
          <p:cNvSpPr txBox="1"/>
          <p:nvPr/>
        </p:nvSpPr>
        <p:spPr>
          <a:xfrm>
            <a:off x="11680723" y="6386966"/>
            <a:ext cx="51127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02451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B2948-9688-9104-1A8B-24BEEBEA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9CC9C80-F0FA-582B-59A0-AAFA8D5717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8F92DD-4A62-69F6-273A-8FB0C15FD6FF}"/>
              </a:ext>
            </a:extLst>
          </p:cNvPr>
          <p:cNvSpPr txBox="1"/>
          <p:nvPr/>
        </p:nvSpPr>
        <p:spPr>
          <a:xfrm>
            <a:off x="380999" y="224812"/>
            <a:ext cx="6094446" cy="10225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SLiM Presentation 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3200" b="1" noProof="0" dirty="0"/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3775A31-DF2D-2CA9-A467-761A0B488712}"/>
              </a:ext>
            </a:extLst>
          </p:cNvPr>
          <p:cNvSpPr txBox="1"/>
          <p:nvPr/>
        </p:nvSpPr>
        <p:spPr>
          <a:xfrm>
            <a:off x="947738" y="1431932"/>
            <a:ext cx="8037641" cy="46166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000" noProof="0" dirty="0"/>
              <a:t>Evolutionary simulation framework that combines a powerful engine for population genetic simulations with the capability of modeling arbitrarily complex evolutionary scenarios</a:t>
            </a:r>
            <a:br>
              <a:rPr lang="en-US" sz="2000" noProof="0" dirty="0"/>
            </a:br>
            <a:r>
              <a:rPr lang="en-US" sz="2000" b="1" noProof="0" dirty="0"/>
              <a:t>=&gt; Forward simulation of both Dynamics and Genetics of the population</a:t>
            </a:r>
          </a:p>
          <a:p>
            <a:pPr>
              <a:lnSpc>
                <a:spcPct val="150000"/>
              </a:lnSpc>
              <a:spcBef>
                <a:spcPts val="1150"/>
              </a:spcBef>
            </a:pPr>
            <a:endParaRPr lang="en-US" sz="2000" b="1" noProof="0" dirty="0"/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000" noProof="0" dirty="0"/>
              <a:t>Simulations through the Ticks  (1 Tick = 1 Year)</a:t>
            </a:r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000" noProof="0" dirty="0"/>
              <a:t>Each individual -&gt; 1 pair of A + 1 pair of sex-chromosomes </a:t>
            </a:r>
            <a:endParaRPr lang="en-US" sz="2800" noProof="0" dirty="0"/>
          </a:p>
          <a:p>
            <a:pPr>
              <a:spcBef>
                <a:spcPts val="1150"/>
              </a:spcBef>
            </a:pPr>
            <a:endParaRPr lang="en-US" sz="2000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AAC007F-ECD0-9B82-88DA-1C0C16660B36}"/>
              </a:ext>
            </a:extLst>
          </p:cNvPr>
          <p:cNvSpPr txBox="1"/>
          <p:nvPr/>
        </p:nvSpPr>
        <p:spPr>
          <a:xfrm>
            <a:off x="11737910" y="6386966"/>
            <a:ext cx="45409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177218-D98E-28BA-03F4-404F8049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94"/>
          <a:stretch>
            <a:fillRect/>
          </a:stretch>
        </p:blipFill>
        <p:spPr>
          <a:xfrm>
            <a:off x="9152005" y="1135190"/>
            <a:ext cx="2351737" cy="5497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38DC4AA-E649-76C3-55A6-F02FFE53B3D4}"/>
              </a:ext>
            </a:extLst>
          </p:cNvPr>
          <p:cNvSpPr txBox="1"/>
          <p:nvPr/>
        </p:nvSpPr>
        <p:spPr>
          <a:xfrm>
            <a:off x="9152005" y="6596071"/>
            <a:ext cx="941912" cy="2562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200" i="1" noProof="0" dirty="0"/>
              <a:t>SLiM Manual</a:t>
            </a:r>
            <a:endParaRPr lang="en-US" sz="1100" i="1" noProof="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A6083D7-432B-110E-CE12-1416A5874E18}"/>
              </a:ext>
            </a:extLst>
          </p:cNvPr>
          <p:cNvGrpSpPr/>
          <p:nvPr/>
        </p:nvGrpSpPr>
        <p:grpSpPr>
          <a:xfrm>
            <a:off x="4970838" y="27070"/>
            <a:ext cx="3031716" cy="1022524"/>
            <a:chOff x="5213435" y="40216"/>
            <a:chExt cx="3031716" cy="1022524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51F0746-0A9E-9E96-93AD-ADA754DB6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435" y="40216"/>
              <a:ext cx="1022524" cy="1022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144C486-7036-E118-EB62-45C603406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445" y="279235"/>
              <a:ext cx="1769706" cy="57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02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B280D-C2A7-E584-E298-F7AC2515D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nterface_Slim_rapide">
            <a:hlinkClick r:id="" action="ppaction://media"/>
            <a:extLst>
              <a:ext uri="{FF2B5EF4-FFF2-40B4-BE49-F238E27FC236}">
                <a16:creationId xmlns:a16="http://schemas.microsoft.com/office/drawing/2014/main" id="{DD9F7BB8-E5DB-93AD-84C2-2D34CBF031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55" y="2790504"/>
            <a:ext cx="12192000" cy="20701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2B9DDA-96A7-781C-7284-FB33DA4688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BA8D644-2B1C-C0A2-BF73-180216CC3195}"/>
              </a:ext>
            </a:extLst>
          </p:cNvPr>
          <p:cNvSpPr txBox="1"/>
          <p:nvPr/>
        </p:nvSpPr>
        <p:spPr>
          <a:xfrm>
            <a:off x="380999" y="224812"/>
            <a:ext cx="6094446" cy="10225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SLiM Presentation 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3200" b="1" noProof="0" dirty="0"/>
              <a:t>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A82B3E1-9DEC-A5BB-169F-6D8BBD8FE374}"/>
              </a:ext>
            </a:extLst>
          </p:cNvPr>
          <p:cNvSpPr txBox="1"/>
          <p:nvPr/>
        </p:nvSpPr>
        <p:spPr>
          <a:xfrm>
            <a:off x="11641961" y="6386966"/>
            <a:ext cx="54848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18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16EF36-B5CF-75B5-1C77-A15813333C5B}"/>
              </a:ext>
            </a:extLst>
          </p:cNvPr>
          <p:cNvSpPr txBox="1"/>
          <p:nvPr/>
        </p:nvSpPr>
        <p:spPr>
          <a:xfrm>
            <a:off x="117703" y="1826023"/>
            <a:ext cx="1646171" cy="5899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Populations size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92DDB0-E8C1-E870-4006-88714AE576CF}"/>
              </a:ext>
            </a:extLst>
          </p:cNvPr>
          <p:cNvSpPr txBox="1"/>
          <p:nvPr/>
        </p:nvSpPr>
        <p:spPr>
          <a:xfrm>
            <a:off x="2384849" y="1852125"/>
            <a:ext cx="1090127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Sex ratio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B316E7-57F5-4F07-1E5B-D3384CA15C81}"/>
              </a:ext>
            </a:extLst>
          </p:cNvPr>
          <p:cNvSpPr txBox="1"/>
          <p:nvPr/>
        </p:nvSpPr>
        <p:spPr>
          <a:xfrm>
            <a:off x="4278965" y="1845886"/>
            <a:ext cx="1838131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Subpopulations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5FB216-77A2-BD2C-7CAB-4B3F388D073F}"/>
              </a:ext>
            </a:extLst>
          </p:cNvPr>
          <p:cNvSpPr txBox="1"/>
          <p:nvPr/>
        </p:nvSpPr>
        <p:spPr>
          <a:xfrm>
            <a:off x="11294266" y="1878195"/>
            <a:ext cx="682690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Ticks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9D2236C-3064-3ACB-E259-C8BE4E26BC03}"/>
              </a:ext>
            </a:extLst>
          </p:cNvPr>
          <p:cNvSpPr txBox="1"/>
          <p:nvPr/>
        </p:nvSpPr>
        <p:spPr>
          <a:xfrm>
            <a:off x="1062816" y="5825084"/>
            <a:ext cx="1807805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US" sz="2000" b="1" noProof="0" dirty="0"/>
              <a:t>Autosomes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502F50-976F-11EE-F6B0-876BEA2498CB}"/>
              </a:ext>
            </a:extLst>
          </p:cNvPr>
          <p:cNvSpPr txBox="1"/>
          <p:nvPr/>
        </p:nvSpPr>
        <p:spPr>
          <a:xfrm>
            <a:off x="5131449" y="5825085"/>
            <a:ext cx="2043792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US" sz="2000" b="1" noProof="0" dirty="0"/>
              <a:t>X Chromosomes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8B6D29-C77E-36D2-45E3-C1E8743CFA3E}"/>
              </a:ext>
            </a:extLst>
          </p:cNvPr>
          <p:cNvSpPr txBox="1"/>
          <p:nvPr/>
        </p:nvSpPr>
        <p:spPr>
          <a:xfrm>
            <a:off x="9318270" y="5825085"/>
            <a:ext cx="2043792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US" sz="2000" b="1" noProof="0" dirty="0"/>
              <a:t>Y Chromosomes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D97E9A-50EA-154F-DB99-8E66743187CF}"/>
              </a:ext>
            </a:extLst>
          </p:cNvPr>
          <p:cNvSpPr txBox="1"/>
          <p:nvPr/>
        </p:nvSpPr>
        <p:spPr>
          <a:xfrm>
            <a:off x="3228392" y="5629564"/>
            <a:ext cx="1385694" cy="5899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Mutations frequencies</a:t>
            </a:r>
          </a:p>
        </p:txBody>
      </p:sp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05787D4A-5927-2AEA-F9CD-4A5115AD8E64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705599" y="2555314"/>
            <a:ext cx="374576" cy="95805"/>
          </a:xfrm>
          <a:prstGeom prst="curvedConnector3">
            <a:avLst/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003CE5B4-3CFE-8AD0-6F11-1A9F1A820676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2202441" y="2211200"/>
            <a:ext cx="791594" cy="663351"/>
          </a:xfrm>
          <a:prstGeom prst="curvedConnector3">
            <a:avLst>
              <a:gd name="adj1" fmla="val 50000"/>
            </a:avLst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rc 18">
            <a:extLst>
              <a:ext uri="{FF2B5EF4-FFF2-40B4-BE49-F238E27FC236}">
                <a16:creationId xmlns:a16="http://schemas.microsoft.com/office/drawing/2014/main" id="{2496B881-A3B0-2ECB-4281-BA151D92B5A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4816685" y="2483155"/>
            <a:ext cx="723662" cy="39031"/>
          </a:xfrm>
          <a:prstGeom prst="curvedConnector3">
            <a:avLst>
              <a:gd name="adj1" fmla="val 50000"/>
            </a:avLst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86247E4D-D9D4-9551-0C1E-DE8E0424E810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909980" y="2898779"/>
            <a:ext cx="1451262" cy="12700"/>
          </a:xfrm>
          <a:prstGeom prst="curvedConnector3">
            <a:avLst>
              <a:gd name="adj1" fmla="val 60930"/>
            </a:avLst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85DCEE0A-A694-7DD9-8E12-216227D42956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3741165" y="4901364"/>
            <a:ext cx="908274" cy="548127"/>
          </a:xfrm>
          <a:prstGeom prst="curvedConnector3">
            <a:avLst>
              <a:gd name="adj1" fmla="val 50000"/>
            </a:avLst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88D4A317-6A0C-A4A6-9484-37C0616E616B}"/>
              </a:ext>
            </a:extLst>
          </p:cNvPr>
          <p:cNvSpPr txBox="1"/>
          <p:nvPr/>
        </p:nvSpPr>
        <p:spPr>
          <a:xfrm>
            <a:off x="6754097" y="1850809"/>
            <a:ext cx="1248457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Individuals</a:t>
            </a:r>
          </a:p>
        </p:txBody>
      </p:sp>
      <p:cxnSp>
        <p:nvCxnSpPr>
          <p:cNvPr id="43" name="Connecteur : en arc 42">
            <a:extLst>
              <a:ext uri="{FF2B5EF4-FFF2-40B4-BE49-F238E27FC236}">
                <a16:creationId xmlns:a16="http://schemas.microsoft.com/office/drawing/2014/main" id="{49FE61FD-4039-2424-9E60-CEA2C81D5D6C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7129459" y="2394629"/>
            <a:ext cx="959560" cy="461826"/>
          </a:xfrm>
          <a:prstGeom prst="curvedConnector3">
            <a:avLst>
              <a:gd name="adj1" fmla="val 50000"/>
            </a:avLst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65293F9C-97D2-1B6B-A7B8-735B3B21FCF0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133910" y="2204960"/>
            <a:ext cx="791595" cy="663352"/>
          </a:xfrm>
          <a:prstGeom prst="curvedConnector3">
            <a:avLst>
              <a:gd name="adj1" fmla="val 50000"/>
            </a:avLst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rc 49">
            <a:extLst>
              <a:ext uri="{FF2B5EF4-FFF2-40B4-BE49-F238E27FC236}">
                <a16:creationId xmlns:a16="http://schemas.microsoft.com/office/drawing/2014/main" id="{ECB5D80D-A7F2-0AC5-71DC-4CECCD4A8E54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4426647" y="2161049"/>
            <a:ext cx="791595" cy="751175"/>
          </a:xfrm>
          <a:prstGeom prst="curvedConnector3">
            <a:avLst>
              <a:gd name="adj1" fmla="val 50000"/>
            </a:avLst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D0C36C7B-AB35-DDF5-373B-AA8F3943393B}"/>
              </a:ext>
            </a:extLst>
          </p:cNvPr>
          <p:cNvSpPr txBox="1"/>
          <p:nvPr/>
        </p:nvSpPr>
        <p:spPr>
          <a:xfrm>
            <a:off x="8502663" y="552514"/>
            <a:ext cx="2643675" cy="11527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1600" noProof="0" dirty="0"/>
              <a:t> 500 individuals</a:t>
            </a:r>
            <a:br>
              <a:rPr lang="en-US" sz="1600" noProof="0" dirty="0"/>
            </a:br>
            <a:r>
              <a:rPr lang="en-US" sz="1600" noProof="0" dirty="0"/>
              <a:t> 10 subpopulations</a:t>
            </a:r>
            <a:br>
              <a:rPr lang="en-US" sz="1600" noProof="0" dirty="0"/>
            </a:br>
            <a:r>
              <a:rPr lang="en-US" sz="1600" noProof="0" dirty="0"/>
              <a:t> Chromosomes length = 1e7</a:t>
            </a:r>
            <a:br>
              <a:rPr lang="en-US" sz="1600" noProof="0" dirty="0"/>
            </a:br>
            <a:r>
              <a:rPr lang="en-US" sz="1600" noProof="0" dirty="0"/>
              <a:t> Mutations Rates = 1,25e-8 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457D264-FFDF-F118-D161-61BA7FC88870}"/>
              </a:ext>
            </a:extLst>
          </p:cNvPr>
          <p:cNvGrpSpPr/>
          <p:nvPr/>
        </p:nvGrpSpPr>
        <p:grpSpPr>
          <a:xfrm>
            <a:off x="4970838" y="27070"/>
            <a:ext cx="3031716" cy="1022524"/>
            <a:chOff x="5213435" y="40216"/>
            <a:chExt cx="3031716" cy="1022524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60B4AFF-8916-2C9E-8312-1D933897F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435" y="40216"/>
              <a:ext cx="1022524" cy="1022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84D28504-A5FC-9D89-38F6-DF20823065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445" y="279235"/>
              <a:ext cx="1769706" cy="57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208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2B52E-C993-6DBD-9BBF-B4E8C8B42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011173-B0E7-6223-357E-60B5158318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5C7782-DE30-FC9A-0D5B-24BB63C9866A}"/>
              </a:ext>
            </a:extLst>
          </p:cNvPr>
          <p:cNvSpPr txBox="1"/>
          <p:nvPr/>
        </p:nvSpPr>
        <p:spPr>
          <a:xfrm>
            <a:off x="1598645" y="3152001"/>
            <a:ext cx="899471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/>
            <a:r>
              <a:rPr lang="en-US" sz="3600" noProof="0" dirty="0"/>
              <a:t>B. Reference Models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E0B44AC-FCDE-85DB-7FCC-EE9FD029D2D9}"/>
              </a:ext>
            </a:extLst>
          </p:cNvPr>
          <p:cNvSpPr txBox="1"/>
          <p:nvPr/>
        </p:nvSpPr>
        <p:spPr>
          <a:xfrm>
            <a:off x="11680723" y="6386966"/>
            <a:ext cx="51127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0089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5FB22-F281-6FDA-BE23-14BEE791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F906F6E-8D90-D3AA-E8D2-898B3A1E21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538BC7-B68E-28C9-18E1-8B984B3CBA49}"/>
              </a:ext>
            </a:extLst>
          </p:cNvPr>
          <p:cNvSpPr txBox="1"/>
          <p:nvPr/>
        </p:nvSpPr>
        <p:spPr>
          <a:xfrm>
            <a:off x="1598645" y="3152001"/>
            <a:ext cx="899471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/>
            <a:r>
              <a:rPr lang="en-US" sz="3600" b="1" noProof="0" dirty="0"/>
              <a:t>I. Introduction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D0365F2-4804-9CC3-3B70-B8B3B7AF0993}"/>
              </a:ext>
            </a:extLst>
          </p:cNvPr>
          <p:cNvSpPr txBox="1"/>
          <p:nvPr/>
        </p:nvSpPr>
        <p:spPr>
          <a:xfrm>
            <a:off x="11761236" y="6386966"/>
            <a:ext cx="23793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086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51D10-053F-4825-7C21-2941CBAD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9F0B08D-1140-A124-B5B7-16FEEA3B8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6799C09-E628-74A1-09C7-34720C5E3133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417FF0A-741D-AC49-F68D-6A0CF92A92B6}"/>
              </a:ext>
            </a:extLst>
          </p:cNvPr>
          <p:cNvSpPr txBox="1"/>
          <p:nvPr/>
        </p:nvSpPr>
        <p:spPr>
          <a:xfrm>
            <a:off x="947739" y="1142683"/>
            <a:ext cx="8037641" cy="51136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Global Parameters:</a:t>
            </a:r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000" b="1" noProof="0" dirty="0"/>
              <a:t>	</a:t>
            </a:r>
            <a:r>
              <a:rPr lang="en-US" sz="2000" noProof="0" dirty="0"/>
              <a:t>- Population size : </a:t>
            </a:r>
            <a:r>
              <a:rPr lang="en-US" sz="2000" b="1" noProof="0" dirty="0"/>
              <a:t>750 Individuals </a:t>
            </a:r>
            <a:br>
              <a:rPr lang="en-US" sz="2000" b="1" noProof="0" dirty="0"/>
            </a:br>
            <a:r>
              <a:rPr lang="en-US" sz="2000" b="1" noProof="0" dirty="0"/>
              <a:t>	</a:t>
            </a:r>
            <a:r>
              <a:rPr lang="en-US" sz="2000" noProof="0" dirty="0"/>
              <a:t>- Sex Ratio : </a:t>
            </a:r>
            <a:r>
              <a:rPr lang="en-US" sz="2000" b="1" noProof="0" dirty="0"/>
              <a:t>0,5 (male proportion)</a:t>
            </a:r>
            <a:br>
              <a:rPr lang="en-US" sz="2000" noProof="0" dirty="0"/>
            </a:br>
            <a:r>
              <a:rPr lang="en-US" sz="2000" noProof="0" dirty="0"/>
              <a:t>	- </a:t>
            </a:r>
            <a:r>
              <a:rPr lang="en-US" sz="2000" b="1" noProof="0" dirty="0"/>
              <a:t>1 Offsprings per Reproduction</a:t>
            </a:r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000" b="1" noProof="0" dirty="0"/>
              <a:t>	</a:t>
            </a:r>
            <a:r>
              <a:rPr lang="en-US" sz="2000" noProof="0" dirty="0"/>
              <a:t>- </a:t>
            </a:r>
            <a:r>
              <a:rPr lang="en-US" sz="2000" b="1" noProof="0" dirty="0"/>
              <a:t>1 pair of Autosomes </a:t>
            </a:r>
            <a:r>
              <a:rPr lang="en-US" sz="2000" noProof="0" dirty="0"/>
              <a:t>and </a:t>
            </a:r>
            <a:r>
              <a:rPr lang="en-US" sz="2000" b="1" noProof="0" dirty="0"/>
              <a:t>1 pair of sex Chromosomes</a:t>
            </a:r>
            <a:br>
              <a:rPr lang="en-US" sz="2000" noProof="0" dirty="0"/>
            </a:br>
            <a:r>
              <a:rPr lang="en-US" sz="2000" noProof="0" dirty="0"/>
              <a:t>	- Chromosomes Length : </a:t>
            </a:r>
            <a:r>
              <a:rPr lang="en-US" sz="2000" b="1" noProof="0" dirty="0"/>
              <a:t>1e8 nucleotides</a:t>
            </a:r>
            <a:br>
              <a:rPr lang="en-US" sz="2000" noProof="0" dirty="0"/>
            </a:br>
            <a:r>
              <a:rPr lang="en-US" sz="2000" noProof="0" dirty="0"/>
              <a:t>	- Mutations Rate : </a:t>
            </a:r>
            <a:r>
              <a:rPr lang="en-US" sz="2000" b="1" noProof="0" dirty="0"/>
              <a:t>5e-7 mut.nuceotide</a:t>
            </a:r>
            <a:r>
              <a:rPr lang="en-US" sz="2000" b="1" baseline="30000" noProof="0" dirty="0"/>
              <a:t>-1</a:t>
            </a:r>
            <a:r>
              <a:rPr lang="en-US" sz="2000" b="1" noProof="0" dirty="0"/>
              <a:t>.tick</a:t>
            </a:r>
            <a:r>
              <a:rPr lang="en-US" sz="2000" b="1" baseline="30000" noProof="0" dirty="0"/>
              <a:t>-1</a:t>
            </a:r>
            <a:br>
              <a:rPr lang="en-US" sz="2000" noProof="0" dirty="0"/>
            </a:br>
            <a:r>
              <a:rPr lang="en-US" sz="2000" noProof="0" dirty="0"/>
              <a:t>	- Only </a:t>
            </a:r>
            <a:r>
              <a:rPr lang="en-US" sz="2000" b="1" noProof="0" dirty="0"/>
              <a:t>Neutral Mutations</a:t>
            </a:r>
            <a:br>
              <a:rPr lang="en-US" sz="2000" noProof="0" dirty="0"/>
            </a:br>
            <a:r>
              <a:rPr lang="en-US" sz="2000" noProof="0" dirty="0"/>
              <a:t>	- Recombination Rate : </a:t>
            </a:r>
            <a:r>
              <a:rPr lang="en-US" sz="2000" b="1" noProof="0" dirty="0"/>
              <a:t>4e-7 recomb.chr</a:t>
            </a:r>
            <a:r>
              <a:rPr lang="en-US" sz="2000" b="1" baseline="30000" noProof="0" dirty="0"/>
              <a:t>-1</a:t>
            </a:r>
            <a:r>
              <a:rPr lang="en-US" sz="2000" b="1" noProof="0" dirty="0"/>
              <a:t>.gamete</a:t>
            </a:r>
            <a:r>
              <a:rPr lang="en-US" sz="2000" b="1" baseline="30000" noProof="0" dirty="0"/>
              <a:t>-1</a:t>
            </a:r>
            <a:r>
              <a:rPr lang="en-US" sz="2000" b="1" noProof="0" dirty="0"/>
              <a:t>.tick</a:t>
            </a:r>
            <a:r>
              <a:rPr lang="en-US" sz="2000" b="1" baseline="30000" noProof="0" dirty="0"/>
              <a:t>-1</a:t>
            </a:r>
          </a:p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000" b="1" baseline="30000" noProof="0" dirty="0"/>
              <a:t>	</a:t>
            </a:r>
            <a:r>
              <a:rPr lang="en-US" sz="2000" noProof="0" dirty="0"/>
              <a:t>- Simulations Time : </a:t>
            </a:r>
            <a:r>
              <a:rPr lang="en-US" sz="2000" b="1" noProof="0" dirty="0"/>
              <a:t>2e4 Ticks</a:t>
            </a:r>
            <a:endParaRPr lang="en-US" sz="2000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D0B75EB-919E-E3A5-E8D1-2D0A077FB596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C7E604-C54A-D775-497F-CC54FEF1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94"/>
          <a:stretch>
            <a:fillRect/>
          </a:stretch>
        </p:blipFill>
        <p:spPr>
          <a:xfrm>
            <a:off x="8892524" y="878901"/>
            <a:ext cx="2351737" cy="5497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2CC6E7-62F0-8975-DE12-156AA13A6233}"/>
              </a:ext>
            </a:extLst>
          </p:cNvPr>
          <p:cNvSpPr txBox="1"/>
          <p:nvPr/>
        </p:nvSpPr>
        <p:spPr>
          <a:xfrm>
            <a:off x="8892524" y="6339782"/>
            <a:ext cx="941912" cy="2562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200" i="1" noProof="0" dirty="0"/>
              <a:t>SLiM Manual</a:t>
            </a:r>
            <a:endParaRPr lang="en-US" sz="1100" i="1" noProof="0" dirty="0"/>
          </a:p>
        </p:txBody>
      </p:sp>
    </p:spTree>
    <p:extLst>
      <p:ext uri="{BB962C8B-B14F-4D97-AF65-F5344CB8AC3E}">
        <p14:creationId xmlns:p14="http://schemas.microsoft.com/office/powerpoint/2010/main" val="489302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e 73">
            <a:extLst>
              <a:ext uri="{FF2B5EF4-FFF2-40B4-BE49-F238E27FC236}">
                <a16:creationId xmlns:a16="http://schemas.microsoft.com/office/drawing/2014/main" id="{7259FA0F-B187-2512-2F95-D925D2649A15}"/>
              </a:ext>
            </a:extLst>
          </p:cNvPr>
          <p:cNvGrpSpPr/>
          <p:nvPr/>
        </p:nvGrpSpPr>
        <p:grpSpPr>
          <a:xfrm>
            <a:off x="1222311" y="1838131"/>
            <a:ext cx="1520890" cy="1334277"/>
            <a:chOff x="1101793" y="1838131"/>
            <a:chExt cx="1520890" cy="133427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37E96FCD-6AFF-5D0E-E1B3-2896C4E49CB5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7B74DE65-C6EC-D7B5-A955-46B484290DA5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38" name="Groupe 37">
                  <a:extLst>
                    <a:ext uri="{FF2B5EF4-FFF2-40B4-BE49-F238E27FC236}">
                      <a16:creationId xmlns:a16="http://schemas.microsoft.com/office/drawing/2014/main" id="{810E7A7A-A608-06A0-E1E8-4302509BB236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40" name="Ellipse 39">
                    <a:extLst>
                      <a:ext uri="{FF2B5EF4-FFF2-40B4-BE49-F238E27FC236}">
                        <a16:creationId xmlns:a16="http://schemas.microsoft.com/office/drawing/2014/main" id="{F4E44EF3-838F-1436-B596-6EB722A45201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F2DCCFC-DC48-3ECA-BB2A-4A0FFECC7E17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38DE8537-0510-5CBD-722F-C7F45009529F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E50C36E9-9BC0-32BA-212C-8263D099F3C2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F0DC794-2BE3-D26B-83A3-6766480B5487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E38890AE-C255-10CB-4539-74BE537A690C}"/>
              </a:ext>
            </a:extLst>
          </p:cNvPr>
          <p:cNvGrpSpPr/>
          <p:nvPr/>
        </p:nvGrpSpPr>
        <p:grpSpPr>
          <a:xfrm>
            <a:off x="1222311" y="326571"/>
            <a:ext cx="2761860" cy="1268963"/>
            <a:chOff x="1222311" y="326571"/>
            <a:chExt cx="2761860" cy="1268963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FB9F2BA1-576D-27FC-FD5D-2C0374C61139}"/>
                </a:ext>
              </a:extLst>
            </p:cNvPr>
            <p:cNvGrpSpPr/>
            <p:nvPr/>
          </p:nvGrpSpPr>
          <p:grpSpPr>
            <a:xfrm>
              <a:off x="1448579" y="447868"/>
              <a:ext cx="2331495" cy="1119673"/>
              <a:chOff x="1407369" y="438539"/>
              <a:chExt cx="2309324" cy="1119673"/>
            </a:xfrm>
          </p:grpSpPr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7000A24A-D1E5-7B53-4739-42055192A064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1119673"/>
                <a:chOff x="1407369" y="438539"/>
                <a:chExt cx="1113452" cy="1119673"/>
              </a:xfrm>
            </p:grpSpPr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E6B19DFD-D5DA-3729-27FD-D8063D41ED12}"/>
                    </a:ext>
                  </a:extLst>
                </p:cNvPr>
                <p:cNvGrpSpPr/>
                <p:nvPr/>
              </p:nvGrpSpPr>
              <p:grpSpPr>
                <a:xfrm>
                  <a:off x="1407369" y="438539"/>
                  <a:ext cx="1113452" cy="681134"/>
                  <a:chOff x="2677886" y="438539"/>
                  <a:chExt cx="1113452" cy="681134"/>
                </a:xfrm>
              </p:grpSpPr>
              <p:grpSp>
                <p:nvGrpSpPr>
                  <p:cNvPr id="19" name="Groupe 18">
                    <a:extLst>
                      <a:ext uri="{FF2B5EF4-FFF2-40B4-BE49-F238E27FC236}">
                        <a16:creationId xmlns:a16="http://schemas.microsoft.com/office/drawing/2014/main" id="{14724013-265D-CCFF-AF21-336932BC20B3}"/>
                      </a:ext>
                    </a:extLst>
                  </p:cNvPr>
                  <p:cNvGrpSpPr/>
                  <p:nvPr/>
                </p:nvGrpSpPr>
                <p:grpSpPr>
                  <a:xfrm>
                    <a:off x="2824065" y="594049"/>
                    <a:ext cx="810208" cy="335902"/>
                    <a:chOff x="2824065" y="594049"/>
                    <a:chExt cx="810208" cy="335902"/>
                  </a:xfrm>
                </p:grpSpPr>
                <p:sp>
                  <p:nvSpPr>
                    <p:cNvPr id="21" name="Ellipse 20">
                      <a:extLst>
                        <a:ext uri="{FF2B5EF4-FFF2-40B4-BE49-F238E27FC236}">
                          <a16:creationId xmlns:a16="http://schemas.microsoft.com/office/drawing/2014/main" id="{D8BAC6BF-7931-C3ED-C57D-462EBDE1A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4065" y="594049"/>
                      <a:ext cx="363894" cy="33590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 cmpd="sng">
                      <a:solidFill>
                        <a:schemeClr val="tx1"/>
                      </a:solidFill>
                      <a:prstDash val="solid"/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square" lIns="144000" tIns="108000" rIns="144000" bIns="144000" rtlCol="0" anchor="t" anchorCtr="0"/>
                    <a:lstStyle/>
                    <a:p>
                      <a:pPr algn="l">
                        <a:spcBef>
                          <a:spcPts val="1150"/>
                        </a:spcBef>
                        <a:buClr>
                          <a:srgbClr val="116656"/>
                        </a:buClr>
                        <a:buSzPct val="120000"/>
                      </a:pPr>
                      <a:endParaRPr lang="en-US" sz="1300" b="1" noProof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6FE4E755-9E95-6730-39A3-05307EFFF3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0379" y="594049"/>
                      <a:ext cx="363894" cy="335902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 w="3175" cmpd="sng">
                      <a:solidFill>
                        <a:schemeClr val="tx1"/>
                      </a:solidFill>
                      <a:prstDash val="solid"/>
                      <a:tailEnd type="triangle" w="lg" len="med"/>
                      <a:extLst>
                        <a:ext uri="{C807C97D-BFC1-408E-A445-0C87EB9F89A2}">
                          <ask:lineSketchStyleProps xmlns:ask="http://schemas.microsoft.com/office/drawing/2018/sketchyshapes"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square" lIns="144000" tIns="108000" rIns="144000" bIns="144000" rtlCol="0" anchor="t" anchorCtr="0"/>
                    <a:lstStyle/>
                    <a:p>
                      <a:pPr algn="l">
                        <a:spcBef>
                          <a:spcPts val="1150"/>
                        </a:spcBef>
                        <a:buClr>
                          <a:srgbClr val="116656"/>
                        </a:buClr>
                        <a:buSzPct val="120000"/>
                      </a:pPr>
                      <a:endParaRPr lang="en-US" sz="1300" b="1" noProof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0" name="Ellipse 19">
                    <a:extLst>
                      <a:ext uri="{FF2B5EF4-FFF2-40B4-BE49-F238E27FC236}">
                        <a16:creationId xmlns:a16="http://schemas.microsoft.com/office/drawing/2014/main" id="{3618A745-D899-0C99-1199-CB4F240A7485}"/>
                      </a:ext>
                    </a:extLst>
                  </p:cNvPr>
                  <p:cNvSpPr/>
                  <p:nvPr/>
                </p:nvSpPr>
                <p:spPr>
                  <a:xfrm>
                    <a:off x="2677886" y="438539"/>
                    <a:ext cx="1113452" cy="681134"/>
                  </a:xfrm>
                  <a:prstGeom prst="ellipse">
                    <a:avLst/>
                  </a:prstGeom>
                  <a:noFill/>
                  <a:ln w="19050" cmpd="sng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3" name="Flèche : droite 22">
                  <a:extLst>
                    <a:ext uri="{FF2B5EF4-FFF2-40B4-BE49-F238E27FC236}">
                      <a16:creationId xmlns:a16="http://schemas.microsoft.com/office/drawing/2014/main" id="{56FDDFED-4A0C-78C5-5D06-74258BC783C9}"/>
                    </a:ext>
                  </a:extLst>
                </p:cNvPr>
                <p:cNvSpPr/>
                <p:nvPr/>
              </p:nvSpPr>
              <p:spPr>
                <a:xfrm rot="5400000">
                  <a:off x="1782150" y="1274406"/>
                  <a:ext cx="363894" cy="203718"/>
                </a:xfrm>
                <a:prstGeom prst="rightArrow">
                  <a:avLst/>
                </a:prstGeom>
                <a:noFill/>
                <a:ln w="19050" cmpd="sng">
                  <a:solidFill>
                    <a:schemeClr val="tx1"/>
                  </a:solidFill>
                  <a:prstDash val="solid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FFE20B68-A168-B683-FA4E-E0802350145E}"/>
                  </a:ext>
                </a:extLst>
              </p:cNvPr>
              <p:cNvGrpSpPr/>
              <p:nvPr/>
            </p:nvGrpSpPr>
            <p:grpSpPr>
              <a:xfrm>
                <a:off x="2603241" y="438539"/>
                <a:ext cx="1113452" cy="1119673"/>
                <a:chOff x="1407369" y="438539"/>
                <a:chExt cx="1113452" cy="1119673"/>
              </a:xfrm>
            </p:grpSpPr>
            <p:grpSp>
              <p:nvGrpSpPr>
                <p:cNvPr id="29" name="Groupe 28">
                  <a:extLst>
                    <a:ext uri="{FF2B5EF4-FFF2-40B4-BE49-F238E27FC236}">
                      <a16:creationId xmlns:a16="http://schemas.microsoft.com/office/drawing/2014/main" id="{F982A040-7CCF-D318-84F1-3DF230F93F48}"/>
                    </a:ext>
                  </a:extLst>
                </p:cNvPr>
                <p:cNvGrpSpPr/>
                <p:nvPr/>
              </p:nvGrpSpPr>
              <p:grpSpPr>
                <a:xfrm>
                  <a:off x="1407369" y="438539"/>
                  <a:ext cx="1113452" cy="681134"/>
                  <a:chOff x="2677886" y="438539"/>
                  <a:chExt cx="1113452" cy="681134"/>
                </a:xfrm>
              </p:grpSpPr>
              <p:grpSp>
                <p:nvGrpSpPr>
                  <p:cNvPr id="31" name="Groupe 30">
                    <a:extLst>
                      <a:ext uri="{FF2B5EF4-FFF2-40B4-BE49-F238E27FC236}">
                        <a16:creationId xmlns:a16="http://schemas.microsoft.com/office/drawing/2014/main" id="{36DDC177-433B-C531-125F-D908D1D86DEC}"/>
                      </a:ext>
                    </a:extLst>
                  </p:cNvPr>
                  <p:cNvGrpSpPr/>
                  <p:nvPr/>
                </p:nvGrpSpPr>
                <p:grpSpPr>
                  <a:xfrm>
                    <a:off x="2824065" y="594049"/>
                    <a:ext cx="810208" cy="353008"/>
                    <a:chOff x="2824065" y="594049"/>
                    <a:chExt cx="810208" cy="353008"/>
                  </a:xfrm>
                </p:grpSpPr>
                <p:sp>
                  <p:nvSpPr>
                    <p:cNvPr id="33" name="Ellipse 32">
                      <a:extLst>
                        <a:ext uri="{FF2B5EF4-FFF2-40B4-BE49-F238E27FC236}">
                          <a16:creationId xmlns:a16="http://schemas.microsoft.com/office/drawing/2014/main" id="{9736AE52-4E40-82CF-92BC-77357E940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4065" y="594049"/>
                      <a:ext cx="363894" cy="33590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 cmpd="sng">
                      <a:solidFill>
                        <a:schemeClr val="tx1"/>
                      </a:solidFill>
                      <a:prstDash val="solid"/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square" lIns="144000" tIns="108000" rIns="144000" bIns="144000" rtlCol="0" anchor="t" anchorCtr="0"/>
                    <a:lstStyle/>
                    <a:p>
                      <a:pPr algn="l">
                        <a:spcBef>
                          <a:spcPts val="1150"/>
                        </a:spcBef>
                        <a:buClr>
                          <a:srgbClr val="116656"/>
                        </a:buClr>
                        <a:buSzPct val="120000"/>
                      </a:pPr>
                      <a:endParaRPr lang="en-US" sz="1300" b="1" noProof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E4618325-86F6-18D8-A953-DAC88D481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0379" y="611155"/>
                      <a:ext cx="363894" cy="335902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 w="3175" cmpd="sng">
                      <a:solidFill>
                        <a:schemeClr val="tx1"/>
                      </a:solidFill>
                      <a:prstDash val="solid"/>
                      <a:tailEnd type="triangle" w="lg" len="med"/>
                      <a:extLst>
                        <a:ext uri="{C807C97D-BFC1-408E-A445-0C87EB9F89A2}">
                          <ask:lineSketchStyleProps xmlns:ask="http://schemas.microsoft.com/office/drawing/2018/sketchyshapes"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square" lIns="144000" tIns="108000" rIns="144000" bIns="144000" rtlCol="0" anchor="t" anchorCtr="0"/>
                    <a:lstStyle/>
                    <a:p>
                      <a:pPr algn="l">
                        <a:spcBef>
                          <a:spcPts val="1150"/>
                        </a:spcBef>
                        <a:buClr>
                          <a:srgbClr val="116656"/>
                        </a:buClr>
                        <a:buSzPct val="120000"/>
                      </a:pPr>
                      <a:endParaRPr lang="en-US" sz="1300" b="1" noProof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32" name="Ellipse 31">
                    <a:extLst>
                      <a:ext uri="{FF2B5EF4-FFF2-40B4-BE49-F238E27FC236}">
                        <a16:creationId xmlns:a16="http://schemas.microsoft.com/office/drawing/2014/main" id="{705BA6D1-5F17-4196-0944-A7276E93D476}"/>
                      </a:ext>
                    </a:extLst>
                  </p:cNvPr>
                  <p:cNvSpPr/>
                  <p:nvPr/>
                </p:nvSpPr>
                <p:spPr>
                  <a:xfrm>
                    <a:off x="2677886" y="438539"/>
                    <a:ext cx="1113452" cy="681134"/>
                  </a:xfrm>
                  <a:prstGeom prst="ellipse">
                    <a:avLst/>
                  </a:prstGeom>
                  <a:noFill/>
                  <a:ln w="19050" cmpd="sng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0" name="Flèche : droite 29">
                  <a:extLst>
                    <a:ext uri="{FF2B5EF4-FFF2-40B4-BE49-F238E27FC236}">
                      <a16:creationId xmlns:a16="http://schemas.microsoft.com/office/drawing/2014/main" id="{1B198402-5A34-2D55-45E5-9E914FD6D972}"/>
                    </a:ext>
                  </a:extLst>
                </p:cNvPr>
                <p:cNvSpPr/>
                <p:nvPr/>
              </p:nvSpPr>
              <p:spPr>
                <a:xfrm rot="5400000">
                  <a:off x="1782150" y="1274406"/>
                  <a:ext cx="363894" cy="203718"/>
                </a:xfrm>
                <a:prstGeom prst="rightArrow">
                  <a:avLst/>
                </a:prstGeom>
                <a:noFill/>
                <a:ln w="19050" cmpd="sng">
                  <a:solidFill>
                    <a:schemeClr val="tx1"/>
                  </a:solidFill>
                  <a:prstDash val="solid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C83BE3-CB04-90A1-0BEC-C1679CFD4BCB}"/>
                </a:ext>
              </a:extLst>
            </p:cNvPr>
            <p:cNvSpPr/>
            <p:nvPr/>
          </p:nvSpPr>
          <p:spPr>
            <a:xfrm>
              <a:off x="1222311" y="326571"/>
              <a:ext cx="2761860" cy="1268963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57ECE4F9-FAB5-5D63-E394-C883BF12D843}"/>
              </a:ext>
            </a:extLst>
          </p:cNvPr>
          <p:cNvGrpSpPr/>
          <p:nvPr/>
        </p:nvGrpSpPr>
        <p:grpSpPr>
          <a:xfrm>
            <a:off x="4877072" y="1855235"/>
            <a:ext cx="1520890" cy="1334277"/>
            <a:chOff x="5306280" y="1855235"/>
            <a:chExt cx="1520890" cy="133427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963405C-8C75-62CD-933D-2D76DBB76343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DFA09212-52A2-936E-2792-D654CF3CE394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A00549D-DF9A-9FAD-C800-E27328B22E13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62" name="Flèche : droite 61">
              <a:extLst>
                <a:ext uri="{FF2B5EF4-FFF2-40B4-BE49-F238E27FC236}">
                  <a16:creationId xmlns:a16="http://schemas.microsoft.com/office/drawing/2014/main" id="{23B340CE-3746-DC45-7B1B-AD5785D95C91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63" name="Connecteur : en arc 62">
              <a:extLst>
                <a:ext uri="{FF2B5EF4-FFF2-40B4-BE49-F238E27FC236}">
                  <a16:creationId xmlns:a16="http://schemas.microsoft.com/office/drawing/2014/main" id="{0208A476-5B00-FC2D-32B0-7526C5E42765}"/>
                </a:ext>
              </a:extLst>
            </p:cNvPr>
            <p:cNvCxnSpPr>
              <a:cxnSpLocks/>
              <a:stCxn id="60" idx="0"/>
              <a:endCxn id="61" idx="0"/>
            </p:cNvCxnSpPr>
            <p:nvPr/>
          </p:nvCxnSpPr>
          <p:spPr>
            <a:xfrm rot="16200000" flipH="1">
              <a:off x="6020061" y="1846420"/>
              <a:ext cx="1" cy="695653"/>
            </a:xfrm>
            <a:prstGeom prst="curvedConnector3">
              <a:avLst>
                <a:gd name="adj1" fmla="val -22860000000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57B04555-5F43-2B46-E79C-2ABCF0A97CDB}"/>
              </a:ext>
            </a:extLst>
          </p:cNvPr>
          <p:cNvGrpSpPr/>
          <p:nvPr/>
        </p:nvGrpSpPr>
        <p:grpSpPr>
          <a:xfrm>
            <a:off x="4877072" y="326569"/>
            <a:ext cx="2761860" cy="1268963"/>
            <a:chOff x="5306280" y="317239"/>
            <a:chExt cx="2761860" cy="1268963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FD77EC6-38B7-BE8E-D2B2-DDE20F5D4DFC}"/>
                </a:ext>
              </a:extLst>
            </p:cNvPr>
            <p:cNvSpPr/>
            <p:nvPr/>
          </p:nvSpPr>
          <p:spPr>
            <a:xfrm>
              <a:off x="5410201" y="625150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84B0D2-BF0F-7EA2-BCA5-1887C3661E90}"/>
                </a:ext>
              </a:extLst>
            </p:cNvPr>
            <p:cNvSpPr/>
            <p:nvPr/>
          </p:nvSpPr>
          <p:spPr>
            <a:xfrm>
              <a:off x="7546911" y="625150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535EAF6-5215-2E1F-D828-8DA24C3740FC}"/>
                </a:ext>
              </a:extLst>
            </p:cNvPr>
            <p:cNvSpPr/>
            <p:nvPr/>
          </p:nvSpPr>
          <p:spPr>
            <a:xfrm>
              <a:off x="5306280" y="317239"/>
              <a:ext cx="2761860" cy="1268963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DAD16E57-AEA0-948B-36E7-88B5D3E87F99}"/>
                </a:ext>
              </a:extLst>
            </p:cNvPr>
            <p:cNvSpPr/>
            <p:nvPr/>
          </p:nvSpPr>
          <p:spPr>
            <a:xfrm>
              <a:off x="6052459" y="628258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9" name="Flèche : droite 48">
              <a:extLst>
                <a:ext uri="{FF2B5EF4-FFF2-40B4-BE49-F238E27FC236}">
                  <a16:creationId xmlns:a16="http://schemas.microsoft.com/office/drawing/2014/main" id="{6E45D905-3294-443C-9715-1326DE7BABC4}"/>
                </a:ext>
              </a:extLst>
            </p:cNvPr>
            <p:cNvSpPr/>
            <p:nvPr/>
          </p:nvSpPr>
          <p:spPr>
            <a:xfrm rot="5400000">
              <a:off x="5410201" y="120909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50" name="Flèche : droite 49">
              <a:extLst>
                <a:ext uri="{FF2B5EF4-FFF2-40B4-BE49-F238E27FC236}">
                  <a16:creationId xmlns:a16="http://schemas.microsoft.com/office/drawing/2014/main" id="{CED72412-25CA-430F-5872-CB287FBB7710}"/>
                </a:ext>
              </a:extLst>
            </p:cNvPr>
            <p:cNvSpPr/>
            <p:nvPr/>
          </p:nvSpPr>
          <p:spPr>
            <a:xfrm rot="5400000">
              <a:off x="6052459" y="120909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Connecteur : en arc 53">
              <a:extLst>
                <a:ext uri="{FF2B5EF4-FFF2-40B4-BE49-F238E27FC236}">
                  <a16:creationId xmlns:a16="http://schemas.microsoft.com/office/drawing/2014/main" id="{0DCD395F-438B-AFE8-0E31-DEB5801401B8}"/>
                </a:ext>
              </a:extLst>
            </p:cNvPr>
            <p:cNvCxnSpPr>
              <a:cxnSpLocks/>
              <a:stCxn id="48" idx="7"/>
            </p:cNvCxnSpPr>
            <p:nvPr/>
          </p:nvCxnSpPr>
          <p:spPr>
            <a:xfrm rot="5400000" flipH="1" flipV="1">
              <a:off x="6685657" y="351749"/>
              <a:ext cx="3107" cy="648297"/>
            </a:xfrm>
            <a:prstGeom prst="curvedConnector4">
              <a:avLst>
                <a:gd name="adj1" fmla="val 5555745"/>
                <a:gd name="adj2" fmla="val 54110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E38DD5C-40EF-9ECA-AFA5-4207C1270F86}"/>
                </a:ext>
              </a:extLst>
            </p:cNvPr>
            <p:cNvSpPr/>
            <p:nvPr/>
          </p:nvSpPr>
          <p:spPr>
            <a:xfrm>
              <a:off x="7011359" y="628258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70" name="Connecteur : en arc 69">
              <a:extLst>
                <a:ext uri="{FF2B5EF4-FFF2-40B4-BE49-F238E27FC236}">
                  <a16:creationId xmlns:a16="http://schemas.microsoft.com/office/drawing/2014/main" id="{41294725-4F2B-5C74-6155-777C023437F7}"/>
                </a:ext>
              </a:extLst>
            </p:cNvPr>
            <p:cNvCxnSpPr>
              <a:cxnSpLocks/>
              <a:stCxn id="45" idx="0"/>
              <a:endCxn id="69" idx="0"/>
            </p:cNvCxnSpPr>
            <p:nvPr/>
          </p:nvCxnSpPr>
          <p:spPr>
            <a:xfrm rot="16200000" flipH="1">
              <a:off x="6391173" y="-173875"/>
              <a:ext cx="3108" cy="1601158"/>
            </a:xfrm>
            <a:prstGeom prst="curvedConnector3">
              <a:avLst>
                <a:gd name="adj1" fmla="val -7355212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491C5484-264B-49C9-A93F-F5D78FC69106}"/>
              </a:ext>
            </a:extLst>
          </p:cNvPr>
          <p:cNvGrpSpPr/>
          <p:nvPr/>
        </p:nvGrpSpPr>
        <p:grpSpPr>
          <a:xfrm>
            <a:off x="8140635" y="321904"/>
            <a:ext cx="2761860" cy="1268963"/>
            <a:chOff x="8140635" y="321904"/>
            <a:chExt cx="2761860" cy="1268963"/>
          </a:xfrm>
        </p:grpSpPr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123B3BE0-1825-4669-E81E-F1E50D2CBF3F}"/>
                </a:ext>
              </a:extLst>
            </p:cNvPr>
            <p:cNvGrpSpPr/>
            <p:nvPr/>
          </p:nvGrpSpPr>
          <p:grpSpPr>
            <a:xfrm>
              <a:off x="8140635" y="321904"/>
              <a:ext cx="2761860" cy="1268963"/>
              <a:chOff x="5306280" y="317239"/>
              <a:chExt cx="2761860" cy="1268963"/>
            </a:xfrm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15B00272-DD67-DF46-9386-4F72F8DAF2CC}"/>
                  </a:ext>
                </a:extLst>
              </p:cNvPr>
              <p:cNvSpPr/>
              <p:nvPr/>
            </p:nvSpPr>
            <p:spPr>
              <a:xfrm>
                <a:off x="5410201" y="625150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0F7B91F-460E-45B8-F660-D54915CDE07A}"/>
                  </a:ext>
                </a:extLst>
              </p:cNvPr>
              <p:cNvSpPr/>
              <p:nvPr/>
            </p:nvSpPr>
            <p:spPr>
              <a:xfrm>
                <a:off x="7546911" y="625150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4897477-A1CB-E4B0-075F-F5DEBA1A7B95}"/>
                  </a:ext>
                </a:extLst>
              </p:cNvPr>
              <p:cNvSpPr/>
              <p:nvPr/>
            </p:nvSpPr>
            <p:spPr>
              <a:xfrm>
                <a:off x="5306280" y="317239"/>
                <a:ext cx="2761860" cy="1268963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D6BCEE31-B72D-2C4F-4F4C-C9197D7149A5}"/>
                  </a:ext>
                </a:extLst>
              </p:cNvPr>
              <p:cNvSpPr/>
              <p:nvPr/>
            </p:nvSpPr>
            <p:spPr>
              <a:xfrm>
                <a:off x="6052459" y="628258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Flèche : droite 83">
                <a:extLst>
                  <a:ext uri="{FF2B5EF4-FFF2-40B4-BE49-F238E27FC236}">
                    <a16:creationId xmlns:a16="http://schemas.microsoft.com/office/drawing/2014/main" id="{5F8F979D-0C68-D0D9-EB26-A7E904604D70}"/>
                  </a:ext>
                </a:extLst>
              </p:cNvPr>
              <p:cNvSpPr/>
              <p:nvPr/>
            </p:nvSpPr>
            <p:spPr>
              <a:xfrm rot="5400000">
                <a:off x="5410201" y="120909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Flèche : droite 84">
                <a:extLst>
                  <a:ext uri="{FF2B5EF4-FFF2-40B4-BE49-F238E27FC236}">
                    <a16:creationId xmlns:a16="http://schemas.microsoft.com/office/drawing/2014/main" id="{D3B09A37-D673-785B-BD8F-12267DC0EC7D}"/>
                  </a:ext>
                </a:extLst>
              </p:cNvPr>
              <p:cNvSpPr/>
              <p:nvPr/>
            </p:nvSpPr>
            <p:spPr>
              <a:xfrm rot="5400000">
                <a:off x="6052459" y="120909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4175BDA-1F60-EA2C-36A3-EC8F69369E00}"/>
                  </a:ext>
                </a:extLst>
              </p:cNvPr>
              <p:cNvSpPr/>
              <p:nvPr/>
            </p:nvSpPr>
            <p:spPr>
              <a:xfrm>
                <a:off x="7011359" y="628258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8" name="Connecteur : en arc 87">
                <a:extLst>
                  <a:ext uri="{FF2B5EF4-FFF2-40B4-BE49-F238E27FC236}">
                    <a16:creationId xmlns:a16="http://schemas.microsoft.com/office/drawing/2014/main" id="{CDBA5B9F-C64C-CBC3-9DD5-E3B925C92C74}"/>
                  </a:ext>
                </a:extLst>
              </p:cNvPr>
              <p:cNvCxnSpPr>
                <a:cxnSpLocks/>
                <a:stCxn id="80" idx="0"/>
                <a:endCxn id="87" idx="0"/>
              </p:cNvCxnSpPr>
              <p:nvPr/>
            </p:nvCxnSpPr>
            <p:spPr>
              <a:xfrm rot="16200000" flipH="1">
                <a:off x="6391173" y="-173875"/>
                <a:ext cx="3108" cy="1601158"/>
              </a:xfrm>
              <a:prstGeom prst="curvedConnector3">
                <a:avLst>
                  <a:gd name="adj1" fmla="val -7355212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Signe de multiplication 88">
              <a:extLst>
                <a:ext uri="{FF2B5EF4-FFF2-40B4-BE49-F238E27FC236}">
                  <a16:creationId xmlns:a16="http://schemas.microsoft.com/office/drawing/2014/main" id="{CEE0D7AB-BCDF-7535-BFC8-05860CBDE7EC}"/>
                </a:ext>
              </a:extLst>
            </p:cNvPr>
            <p:cNvSpPr/>
            <p:nvPr/>
          </p:nvSpPr>
          <p:spPr>
            <a:xfrm>
              <a:off x="8886814" y="1091276"/>
              <a:ext cx="363895" cy="329687"/>
            </a:xfrm>
            <a:prstGeom prst="mathMultiply">
              <a:avLst/>
            </a:prstGeom>
            <a:solidFill>
              <a:srgbClr val="FF0000"/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0E33007E-A7B9-91E2-6BB1-E1C22DC8DC52}"/>
                </a:ext>
              </a:extLst>
            </p:cNvPr>
            <p:cNvSpPr txBox="1"/>
            <p:nvPr/>
          </p:nvSpPr>
          <p:spPr>
            <a:xfrm>
              <a:off x="10381266" y="1322973"/>
              <a:ext cx="510920" cy="26789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1600" b="1" noProof="0" dirty="0"/>
                <a:t>AGE</a:t>
              </a:r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77599EFC-E330-B56B-1313-2D96C3EB7986}"/>
              </a:ext>
            </a:extLst>
          </p:cNvPr>
          <p:cNvGrpSpPr/>
          <p:nvPr/>
        </p:nvGrpSpPr>
        <p:grpSpPr>
          <a:xfrm>
            <a:off x="8140635" y="1863010"/>
            <a:ext cx="1520890" cy="1334277"/>
            <a:chOff x="8140635" y="1863010"/>
            <a:chExt cx="1520890" cy="1334277"/>
          </a:xfrm>
        </p:grpSpPr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62C18CDB-D85B-7F24-75D3-E7917CF27DC1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12CFCF0-D41F-8CB8-1A7D-DD8830B73F23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176B3FB2-AB13-88CD-8A35-056D87DB60F2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46EE05C-649E-34D5-03DC-0C35CF07FD3C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Flèche : droite 93">
                <a:extLst>
                  <a:ext uri="{FF2B5EF4-FFF2-40B4-BE49-F238E27FC236}">
                    <a16:creationId xmlns:a16="http://schemas.microsoft.com/office/drawing/2014/main" id="{882F1292-0784-EE2A-671F-5A74D0E5CA67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5" name="Connecteur : en arc 94">
                <a:extLst>
                  <a:ext uri="{FF2B5EF4-FFF2-40B4-BE49-F238E27FC236}">
                    <a16:creationId xmlns:a16="http://schemas.microsoft.com/office/drawing/2014/main" id="{674E03AA-C2AD-F4BF-A6E5-E4310CC9BAAB}"/>
                  </a:ext>
                </a:extLst>
              </p:cNvPr>
              <p:cNvCxnSpPr>
                <a:cxnSpLocks/>
                <a:stCxn id="92" idx="0"/>
                <a:endCxn id="93" idx="0"/>
              </p:cNvCxnSpPr>
              <p:nvPr/>
            </p:nvCxnSpPr>
            <p:spPr>
              <a:xfrm rot="16200000" flipH="1">
                <a:off x="6020061" y="1846420"/>
                <a:ext cx="1" cy="695653"/>
              </a:xfrm>
              <a:prstGeom prst="curvedConnector3">
                <a:avLst>
                  <a:gd name="adj1" fmla="val -22860000000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7" name="Graphique 96" descr="Point d’interrogation avec un remplissage uni">
              <a:extLst>
                <a:ext uri="{FF2B5EF4-FFF2-40B4-BE49-F238E27FC236}">
                  <a16:creationId xmlns:a16="http://schemas.microsoft.com/office/drawing/2014/main" id="{C51B95B3-E938-A0E9-6D37-033206A4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D9B57822-403F-FBA0-CA6D-CA362D654AEC}"/>
                </a:ext>
              </a:extLst>
            </p:cNvPr>
            <p:cNvSpPr txBox="1"/>
            <p:nvPr/>
          </p:nvSpPr>
          <p:spPr>
            <a:xfrm>
              <a:off x="9150605" y="2917530"/>
              <a:ext cx="510920" cy="26789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1600" b="1" noProof="0" dirty="0"/>
                <a:t>AGE</a:t>
              </a:r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B59B3F09-EF79-844B-1DB1-59329B19B126}"/>
              </a:ext>
            </a:extLst>
          </p:cNvPr>
          <p:cNvGrpSpPr/>
          <p:nvPr/>
        </p:nvGrpSpPr>
        <p:grpSpPr>
          <a:xfrm>
            <a:off x="4719098" y="4468260"/>
            <a:ext cx="1520890" cy="1334277"/>
            <a:chOff x="1324172" y="3544028"/>
            <a:chExt cx="1520890" cy="1334277"/>
          </a:xfrm>
        </p:grpSpPr>
        <p:pic>
          <p:nvPicPr>
            <p:cNvPr id="107" name="Picture 4">
              <a:extLst>
                <a:ext uri="{FF2B5EF4-FFF2-40B4-BE49-F238E27FC236}">
                  <a16:creationId xmlns:a16="http://schemas.microsoft.com/office/drawing/2014/main" id="{70E41415-27A6-BC90-41BB-154F48191B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275EA6A-C800-D563-AC49-E1C941CC7A97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D15DABEA-27CA-1204-0172-854F729ED5B4}"/>
              </a:ext>
            </a:extLst>
          </p:cNvPr>
          <p:cNvGrpSpPr/>
          <p:nvPr/>
        </p:nvGrpSpPr>
        <p:grpSpPr>
          <a:xfrm>
            <a:off x="1222311" y="3377971"/>
            <a:ext cx="658583" cy="615243"/>
            <a:chOff x="1101793" y="1838131"/>
            <a:chExt cx="1520890" cy="1334277"/>
          </a:xfrm>
        </p:grpSpPr>
        <p:grpSp>
          <p:nvGrpSpPr>
            <p:cNvPr id="111" name="Groupe 110">
              <a:extLst>
                <a:ext uri="{FF2B5EF4-FFF2-40B4-BE49-F238E27FC236}">
                  <a16:creationId xmlns:a16="http://schemas.microsoft.com/office/drawing/2014/main" id="{BC202ED0-BD8D-D1E0-7CF3-6BC379E8BC0C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113" name="Groupe 112">
                <a:extLst>
                  <a:ext uri="{FF2B5EF4-FFF2-40B4-BE49-F238E27FC236}">
                    <a16:creationId xmlns:a16="http://schemas.microsoft.com/office/drawing/2014/main" id="{2B8831E3-4D02-73AD-7D7A-1E5B3A6CB5E0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15" name="Groupe 114">
                  <a:extLst>
                    <a:ext uri="{FF2B5EF4-FFF2-40B4-BE49-F238E27FC236}">
                      <a16:creationId xmlns:a16="http://schemas.microsoft.com/office/drawing/2014/main" id="{995DBD5F-2840-3C5D-95D4-E76064C98785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17" name="Ellipse 116">
                    <a:extLst>
                      <a:ext uri="{FF2B5EF4-FFF2-40B4-BE49-F238E27FC236}">
                        <a16:creationId xmlns:a16="http://schemas.microsoft.com/office/drawing/2014/main" id="{B723A35A-423D-367C-9384-CCCD6F19B586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8F31B5B3-6565-AB61-09A3-7A3AE666D949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4205C0DD-FC96-EE43-CED4-0CBB61F96AE3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4" name="Flèche : droite 113">
                <a:extLst>
                  <a:ext uri="{FF2B5EF4-FFF2-40B4-BE49-F238E27FC236}">
                    <a16:creationId xmlns:a16="http://schemas.microsoft.com/office/drawing/2014/main" id="{CF530227-72D4-5206-3044-9538EF27D8AB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B6426D2-6A8B-BA95-CF97-06D3CB735D2D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19C8C7C6-2279-A57F-2581-261DB8FE02C5}"/>
              </a:ext>
            </a:extLst>
          </p:cNvPr>
          <p:cNvGrpSpPr/>
          <p:nvPr/>
        </p:nvGrpSpPr>
        <p:grpSpPr>
          <a:xfrm>
            <a:off x="4877072" y="3475980"/>
            <a:ext cx="658583" cy="615700"/>
            <a:chOff x="5306280" y="1855235"/>
            <a:chExt cx="1520890" cy="1334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C365C4F-336D-71A9-B900-255887B439F5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CCB798E-2B6C-0E2E-5B8D-46372D943F7C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AB9963-37AE-E6AD-BDC7-8DF3326D12FB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23" name="Flèche : droite 122">
              <a:extLst>
                <a:ext uri="{FF2B5EF4-FFF2-40B4-BE49-F238E27FC236}">
                  <a16:creationId xmlns:a16="http://schemas.microsoft.com/office/drawing/2014/main" id="{9BF63723-E085-D24A-B3D5-6A4ECA6577A7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124" name="Connecteur : en arc 123">
              <a:extLst>
                <a:ext uri="{FF2B5EF4-FFF2-40B4-BE49-F238E27FC236}">
                  <a16:creationId xmlns:a16="http://schemas.microsoft.com/office/drawing/2014/main" id="{0664E841-C278-8756-D403-9102DD91A9DC}"/>
                </a:ext>
              </a:extLst>
            </p:cNvPr>
            <p:cNvCxnSpPr>
              <a:cxnSpLocks/>
              <a:stCxn id="121" idx="0"/>
              <a:endCxn id="122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D7333BF6-F3B1-6133-8E22-D6A2ECB903F3}"/>
              </a:ext>
            </a:extLst>
          </p:cNvPr>
          <p:cNvGrpSpPr/>
          <p:nvPr/>
        </p:nvGrpSpPr>
        <p:grpSpPr>
          <a:xfrm>
            <a:off x="8177298" y="3444344"/>
            <a:ext cx="658583" cy="616529"/>
            <a:chOff x="8140635" y="1863010"/>
            <a:chExt cx="1520890" cy="1334277"/>
          </a:xfrm>
        </p:grpSpPr>
        <p:grpSp>
          <p:nvGrpSpPr>
            <p:cNvPr id="131" name="Groupe 130">
              <a:extLst>
                <a:ext uri="{FF2B5EF4-FFF2-40B4-BE49-F238E27FC236}">
                  <a16:creationId xmlns:a16="http://schemas.microsoft.com/office/drawing/2014/main" id="{485416A6-B2D3-AAF5-E7CC-592AD9D2732F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BD9CF31-8CCC-16DE-6DBE-4775C3923202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68BB8147-845B-8D55-9B34-A468D3D68233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427EDA0-2E39-8C60-6D4C-0348DFFED8FA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Flèche : droite 136">
                <a:extLst>
                  <a:ext uri="{FF2B5EF4-FFF2-40B4-BE49-F238E27FC236}">
                    <a16:creationId xmlns:a16="http://schemas.microsoft.com/office/drawing/2014/main" id="{A98CB1C9-52EF-DCE2-B223-95144CD53299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38" name="Connecteur : en arc 137">
                <a:extLst>
                  <a:ext uri="{FF2B5EF4-FFF2-40B4-BE49-F238E27FC236}">
                    <a16:creationId xmlns:a16="http://schemas.microsoft.com/office/drawing/2014/main" id="{F9D05CAB-7E6B-F535-5366-B6F6BEB3EC13}"/>
                  </a:ext>
                </a:extLst>
              </p:cNvPr>
              <p:cNvCxnSpPr>
                <a:cxnSpLocks/>
                <a:stCxn id="135" idx="0"/>
                <a:endCxn id="136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2" name="Graphique 131" descr="Point d’interrogation avec un remplissage uni">
              <a:extLst>
                <a:ext uri="{FF2B5EF4-FFF2-40B4-BE49-F238E27FC236}">
                  <a16:creationId xmlns:a16="http://schemas.microsoft.com/office/drawing/2014/main" id="{42ABA2FC-0CC4-7735-BAC2-FA54473C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333860B3-8868-81CB-DE2B-B0EC913A7CC9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7D556725-E472-AB42-447F-CB600CAA7E9D}"/>
              </a:ext>
            </a:extLst>
          </p:cNvPr>
          <p:cNvGrpSpPr/>
          <p:nvPr/>
        </p:nvGrpSpPr>
        <p:grpSpPr>
          <a:xfrm>
            <a:off x="6459120" y="5186008"/>
            <a:ext cx="658583" cy="616529"/>
            <a:chOff x="1324172" y="3544028"/>
            <a:chExt cx="1520890" cy="1334277"/>
          </a:xfrm>
        </p:grpSpPr>
        <p:pic>
          <p:nvPicPr>
            <p:cNvPr id="140" name="Picture 4">
              <a:extLst>
                <a:ext uri="{FF2B5EF4-FFF2-40B4-BE49-F238E27FC236}">
                  <a16:creationId xmlns:a16="http://schemas.microsoft.com/office/drawing/2014/main" id="{0F61CED3-BB24-D339-8097-C0E8D478EF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635AFA3-B3CC-BFA4-260D-66244FD272D7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e 150">
            <a:extLst>
              <a:ext uri="{FF2B5EF4-FFF2-40B4-BE49-F238E27FC236}">
                <a16:creationId xmlns:a16="http://schemas.microsoft.com/office/drawing/2014/main" id="{58065FF3-27AD-9C55-F35C-7C13C51D5D70}"/>
              </a:ext>
            </a:extLst>
          </p:cNvPr>
          <p:cNvGrpSpPr/>
          <p:nvPr/>
        </p:nvGrpSpPr>
        <p:grpSpPr>
          <a:xfrm>
            <a:off x="481780" y="5319252"/>
            <a:ext cx="944249" cy="917210"/>
            <a:chOff x="481780" y="5319252"/>
            <a:chExt cx="944249" cy="917210"/>
          </a:xfrm>
        </p:grpSpPr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894AA31B-E9ED-021A-B259-7F5B3A63A771}"/>
                </a:ext>
              </a:extLst>
            </p:cNvPr>
            <p:cNvSpPr/>
            <p:nvPr/>
          </p:nvSpPr>
          <p:spPr>
            <a:xfrm>
              <a:off x="56399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574616C-8F9D-AF64-8EE2-7163B6F96725}"/>
                </a:ext>
              </a:extLst>
            </p:cNvPr>
            <p:cNvSpPr/>
            <p:nvPr/>
          </p:nvSpPr>
          <p:spPr>
            <a:xfrm>
              <a:off x="806245" y="5319252"/>
              <a:ext cx="294968" cy="216309"/>
            </a:xfrm>
            <a:prstGeom prst="rect">
              <a:avLst/>
            </a:prstGeom>
            <a:solidFill>
              <a:schemeClr val="bg1"/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275B010-4CE4-7443-0F3B-5BDE74F627D7}"/>
                </a:ext>
              </a:extLst>
            </p:cNvPr>
            <p:cNvSpPr/>
            <p:nvPr/>
          </p:nvSpPr>
          <p:spPr>
            <a:xfrm>
              <a:off x="481780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9B7909DA-28AF-F2E1-EC0F-F4E1688B5740}"/>
              </a:ext>
            </a:extLst>
          </p:cNvPr>
          <p:cNvGrpSpPr/>
          <p:nvPr/>
        </p:nvGrpSpPr>
        <p:grpSpPr>
          <a:xfrm>
            <a:off x="1538525" y="5315642"/>
            <a:ext cx="944249" cy="917210"/>
            <a:chOff x="1538525" y="5315642"/>
            <a:chExt cx="944249" cy="917210"/>
          </a:xfrm>
        </p:grpSpPr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F099B2FE-D8F9-4DCE-110D-9CC1C748BE8B}"/>
                </a:ext>
              </a:extLst>
            </p:cNvPr>
            <p:cNvSpPr/>
            <p:nvPr/>
          </p:nvSpPr>
          <p:spPr>
            <a:xfrm>
              <a:off x="162604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1034C26-D42A-E715-4DF7-006575E37C63}"/>
                </a:ext>
              </a:extLst>
            </p:cNvPr>
            <p:cNvSpPr/>
            <p:nvPr/>
          </p:nvSpPr>
          <p:spPr>
            <a:xfrm>
              <a:off x="1538525" y="531564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CB6E2105-8096-0CC2-7A09-3E7ACB025A8F}"/>
              </a:ext>
            </a:extLst>
          </p:cNvPr>
          <p:cNvGrpSpPr/>
          <p:nvPr/>
        </p:nvGrpSpPr>
        <p:grpSpPr>
          <a:xfrm>
            <a:off x="2569607" y="5319252"/>
            <a:ext cx="944249" cy="917210"/>
            <a:chOff x="2569607" y="5319252"/>
            <a:chExt cx="944249" cy="917210"/>
          </a:xfrm>
        </p:grpSpPr>
        <p:sp>
          <p:nvSpPr>
            <p:cNvPr id="144" name="Étoile : 5 branches 143">
              <a:extLst>
                <a:ext uri="{FF2B5EF4-FFF2-40B4-BE49-F238E27FC236}">
                  <a16:creationId xmlns:a16="http://schemas.microsoft.com/office/drawing/2014/main" id="{BDCD7E97-B294-C9A8-638C-D1838ED291F2}"/>
                </a:ext>
              </a:extLst>
            </p:cNvPr>
            <p:cNvSpPr/>
            <p:nvPr/>
          </p:nvSpPr>
          <p:spPr>
            <a:xfrm>
              <a:off x="2651777" y="5415370"/>
              <a:ext cx="779908" cy="717754"/>
            </a:xfrm>
            <a:prstGeom prst="star5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BBF491A-3983-33CF-8F0B-F5F1C09F2754}"/>
                </a:ext>
              </a:extLst>
            </p:cNvPr>
            <p:cNvSpPr/>
            <p:nvPr/>
          </p:nvSpPr>
          <p:spPr>
            <a:xfrm>
              <a:off x="2569607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966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CB6DC-2C09-3C45-3EA9-6D4C95BD2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F19B68-703F-6F01-51A0-77CE4D705F15}"/>
              </a:ext>
            </a:extLst>
          </p:cNvPr>
          <p:cNvSpPr/>
          <p:nvPr/>
        </p:nvSpPr>
        <p:spPr>
          <a:xfrm>
            <a:off x="531846" y="1142683"/>
            <a:ext cx="11159412" cy="648795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26A5494-ACAC-6854-6383-E11F494EA9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E6DC25-F13D-13C0-9CA2-59F0851ABF82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9DC8A8-FB06-41BE-3826-47C5599DEE05}"/>
              </a:ext>
            </a:extLst>
          </p:cNvPr>
          <p:cNvSpPr txBox="1"/>
          <p:nvPr/>
        </p:nvSpPr>
        <p:spPr>
          <a:xfrm>
            <a:off x="531845" y="1142683"/>
            <a:ext cx="11159411" cy="485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Wright-Fisher Model (WF)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0EAD312-DA54-84EB-6A62-93EE5538CCF3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D04816-8CF9-412C-239B-4B7B69059386}"/>
              </a:ext>
            </a:extLst>
          </p:cNvPr>
          <p:cNvSpPr/>
          <p:nvPr/>
        </p:nvSpPr>
        <p:spPr>
          <a:xfrm>
            <a:off x="531844" y="1142682"/>
            <a:ext cx="11159414" cy="531050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96E645-87CA-9F98-075A-0C81737F95F9}"/>
              </a:ext>
            </a:extLst>
          </p:cNvPr>
          <p:cNvSpPr txBox="1"/>
          <p:nvPr/>
        </p:nvSpPr>
        <p:spPr>
          <a:xfrm>
            <a:off x="5256258" y="2503436"/>
            <a:ext cx="5959250" cy="29879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Non-Overlapping generations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000" noProof="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Constant Population Size, Constant Sex Ratio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000" noProof="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Random mating between a male and a female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000" noProof="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No selection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32CD504-27CE-EB71-45D6-5A959F4A2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" r="43563" b="6047"/>
          <a:stretch>
            <a:fillRect/>
          </a:stretch>
        </p:blipFill>
        <p:spPr bwMode="auto">
          <a:xfrm>
            <a:off x="680058" y="1992073"/>
            <a:ext cx="4100451" cy="4010724"/>
          </a:xfrm>
          <a:prstGeom prst="rect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9A36A6B-ED56-8FF3-03DF-A66F9745867C}"/>
              </a:ext>
            </a:extLst>
          </p:cNvPr>
          <p:cNvSpPr txBox="1"/>
          <p:nvPr/>
        </p:nvSpPr>
        <p:spPr>
          <a:xfrm>
            <a:off x="680058" y="6070430"/>
            <a:ext cx="1926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noProof="0" dirty="0"/>
              <a:t>Liu, </a:t>
            </a:r>
            <a:r>
              <a:rPr lang="en-US" sz="1600" i="1" noProof="0" dirty="0" err="1"/>
              <a:t>Xiaomo</a:t>
            </a:r>
            <a:r>
              <a:rPr lang="en-US" sz="1600" i="1" noProof="0" dirty="0"/>
              <a:t> (2005)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6CFE05C-C6DF-5C34-DF2F-9A370C17CB92}"/>
              </a:ext>
            </a:extLst>
          </p:cNvPr>
          <p:cNvGrpSpPr/>
          <p:nvPr/>
        </p:nvGrpSpPr>
        <p:grpSpPr>
          <a:xfrm>
            <a:off x="10914971" y="1974599"/>
            <a:ext cx="658583" cy="616529"/>
            <a:chOff x="1324172" y="3544028"/>
            <a:chExt cx="1520890" cy="1334277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FF8200C-51E4-1288-0B6B-7F8449B89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D31E4-CA29-653B-0E2E-C885C1B64FF8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11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96963-18EF-6D24-8269-6671C2EA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271E03-14B2-E2B5-8A00-E77BB2C708A0}"/>
              </a:ext>
            </a:extLst>
          </p:cNvPr>
          <p:cNvSpPr/>
          <p:nvPr/>
        </p:nvSpPr>
        <p:spPr>
          <a:xfrm>
            <a:off x="500741" y="1142683"/>
            <a:ext cx="11190517" cy="648795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D3457D0-D9D6-7315-3CC1-1892C63BAA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3990" y="6551529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AB7EBF3-943B-5703-FE5A-DFE260266E83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BD9792A-AE69-D5DD-6D9D-064247C4A301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AC3891-FAC2-1DCF-68B5-8A16BFAC5FE4}"/>
              </a:ext>
            </a:extLst>
          </p:cNvPr>
          <p:cNvSpPr/>
          <p:nvPr/>
        </p:nvSpPr>
        <p:spPr>
          <a:xfrm>
            <a:off x="500742" y="1142682"/>
            <a:ext cx="11190515" cy="540756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EA79C8-9196-2D31-C6A7-84639CE299C0}"/>
              </a:ext>
            </a:extLst>
          </p:cNvPr>
          <p:cNvSpPr txBox="1"/>
          <p:nvPr/>
        </p:nvSpPr>
        <p:spPr>
          <a:xfrm>
            <a:off x="500741" y="1142683"/>
            <a:ext cx="11190517" cy="485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Non-Wright-Fisher Models (NWF) </a:t>
            </a:r>
            <a:r>
              <a:rPr lang="en-US" sz="2000" b="1" noProof="0" dirty="0"/>
              <a:t>: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394AAFC-7D58-4DC3-1627-F51CC60BFFD5}"/>
              </a:ext>
            </a:extLst>
          </p:cNvPr>
          <p:cNvCxnSpPr>
            <a:cxnSpLocks/>
          </p:cNvCxnSpPr>
          <p:nvPr/>
        </p:nvCxnSpPr>
        <p:spPr>
          <a:xfrm flipV="1">
            <a:off x="42652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B44EFD3-69FD-42ED-2C61-B0976D858AFF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552385"/>
          </a:xfrm>
          <a:prstGeom prst="line">
            <a:avLst/>
          </a:prstGeom>
          <a:ln w="19050" cmpd="sng">
            <a:solidFill>
              <a:srgbClr val="29485D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A4C5D8F-2C2E-A724-0666-64469BBE307E}"/>
              </a:ext>
            </a:extLst>
          </p:cNvPr>
          <p:cNvSpPr txBox="1"/>
          <p:nvPr/>
        </p:nvSpPr>
        <p:spPr>
          <a:xfrm>
            <a:off x="947739" y="1946853"/>
            <a:ext cx="4764802" cy="14875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Overlapping generations </a:t>
            </a:r>
            <a:br>
              <a:rPr lang="en-US" sz="2000" noProof="0" dirty="0"/>
            </a:br>
            <a:r>
              <a:rPr lang="en-US" sz="2000" noProof="0" dirty="0"/>
              <a:t>	</a:t>
            </a:r>
            <a:r>
              <a:rPr lang="en-US" noProof="0" dirty="0"/>
              <a:t>=&gt; Individuals may survive multiple years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endParaRPr lang="en-US" noProof="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3 different Reproduction Systems :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6BF345BB-4568-29FE-1258-22D384D61277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0603DA43-CC6D-7E4F-9651-5B1C514884A9}"/>
              </a:ext>
            </a:extLst>
          </p:cNvPr>
          <p:cNvSpPr txBox="1"/>
          <p:nvPr/>
        </p:nvSpPr>
        <p:spPr>
          <a:xfrm>
            <a:off x="6617110" y="1946853"/>
            <a:ext cx="4984955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-&gt; Average Population Size and  average Sex Ratio are constant</a:t>
            </a:r>
            <a:br>
              <a:rPr lang="en-US" sz="1800" noProof="0" dirty="0"/>
            </a:br>
            <a:r>
              <a:rPr lang="en-US" sz="1800" noProof="0" dirty="0"/>
              <a:t>	</a:t>
            </a:r>
            <a:r>
              <a:rPr lang="en-US" noProof="0" dirty="0"/>
              <a:t>=&gt; Carrying Capacity </a:t>
            </a:r>
          </a:p>
        </p:txBody>
      </p:sp>
    </p:spTree>
    <p:extLst>
      <p:ext uri="{BB962C8B-B14F-4D97-AF65-F5344CB8AC3E}">
        <p14:creationId xmlns:p14="http://schemas.microsoft.com/office/powerpoint/2010/main" val="64148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0868C-D989-66CE-3636-9286F37D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68A97C-20D9-F05B-610E-50028C2B3EBC}"/>
              </a:ext>
            </a:extLst>
          </p:cNvPr>
          <p:cNvSpPr/>
          <p:nvPr/>
        </p:nvSpPr>
        <p:spPr>
          <a:xfrm>
            <a:off x="500741" y="1142683"/>
            <a:ext cx="11190517" cy="648795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409C2BD-07BB-B9BD-351A-9BA79B05D1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3990" y="6551529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F633E88-8E8E-417B-D48E-B7CC1FD1D3D1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C2D7978-8DE5-F5CB-2CE4-D10BE8F14348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2DE1B-AE96-AE74-8EA9-3F6F058B2A84}"/>
              </a:ext>
            </a:extLst>
          </p:cNvPr>
          <p:cNvSpPr/>
          <p:nvPr/>
        </p:nvSpPr>
        <p:spPr>
          <a:xfrm>
            <a:off x="500742" y="1142682"/>
            <a:ext cx="11190515" cy="540756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07C977-696E-3631-30DF-5974FD5326BC}"/>
              </a:ext>
            </a:extLst>
          </p:cNvPr>
          <p:cNvSpPr txBox="1"/>
          <p:nvPr/>
        </p:nvSpPr>
        <p:spPr>
          <a:xfrm>
            <a:off x="500741" y="1142683"/>
            <a:ext cx="11190517" cy="485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Non-Wright-Fisher Models (NWF) </a:t>
            </a:r>
            <a:r>
              <a:rPr lang="en-US" sz="2000" b="1" noProof="0" dirty="0"/>
              <a:t>: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0AFE1B4-57CF-C22B-8906-3613748267F9}"/>
              </a:ext>
            </a:extLst>
          </p:cNvPr>
          <p:cNvCxnSpPr>
            <a:cxnSpLocks/>
          </p:cNvCxnSpPr>
          <p:nvPr/>
        </p:nvCxnSpPr>
        <p:spPr>
          <a:xfrm flipV="1">
            <a:off x="42652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D7DE104-F1F4-E301-C12E-D8D3418062CF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552385"/>
          </a:xfrm>
          <a:prstGeom prst="line">
            <a:avLst/>
          </a:prstGeom>
          <a:ln w="19050" cmpd="sng">
            <a:solidFill>
              <a:srgbClr val="29485D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F11DD79-C2C1-FAE9-A9CD-820154D08C73}"/>
              </a:ext>
            </a:extLst>
          </p:cNvPr>
          <p:cNvSpPr txBox="1"/>
          <p:nvPr/>
        </p:nvSpPr>
        <p:spPr>
          <a:xfrm>
            <a:off x="947739" y="1946853"/>
            <a:ext cx="4764802" cy="14875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Non-Overlapping generations </a:t>
            </a:r>
            <a:br>
              <a:rPr lang="en-US" sz="2000" noProof="0" dirty="0"/>
            </a:br>
            <a:r>
              <a:rPr lang="en-US" sz="2000" noProof="0" dirty="0"/>
              <a:t>	</a:t>
            </a:r>
            <a:r>
              <a:rPr lang="en-US" noProof="0" dirty="0"/>
              <a:t>=&gt; Individuals may survive multiple years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endParaRPr lang="en-US" noProof="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3 different Reproduction Systems :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709AB05-0B43-1A69-51BE-3CD8673DB33C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0044856E-9420-3EF1-67CD-B97C313967DB}"/>
              </a:ext>
            </a:extLst>
          </p:cNvPr>
          <p:cNvSpPr txBox="1"/>
          <p:nvPr/>
        </p:nvSpPr>
        <p:spPr>
          <a:xfrm>
            <a:off x="6617110" y="1946853"/>
            <a:ext cx="4984955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-&gt; Average Population Size and  average Sex Ratio are constant</a:t>
            </a:r>
            <a:br>
              <a:rPr lang="en-US" sz="1800" noProof="0" dirty="0"/>
            </a:br>
            <a:r>
              <a:rPr lang="en-US" sz="1800" noProof="0" dirty="0"/>
              <a:t>	</a:t>
            </a:r>
            <a:r>
              <a:rPr lang="en-US" noProof="0" dirty="0"/>
              <a:t>=&gt; Carrying Capacity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17A8841-59E7-1CD3-5498-8D1922024AA1}"/>
              </a:ext>
            </a:extLst>
          </p:cNvPr>
          <p:cNvSpPr txBox="1"/>
          <p:nvPr/>
        </p:nvSpPr>
        <p:spPr>
          <a:xfrm>
            <a:off x="531846" y="3792704"/>
            <a:ext cx="3733365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Vanilla (NWF_V):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46AE3C8-D5A7-2EB9-E98B-3DF546FD153F}"/>
              </a:ext>
            </a:extLst>
          </p:cNvPr>
          <p:cNvGrpSpPr/>
          <p:nvPr/>
        </p:nvGrpSpPr>
        <p:grpSpPr>
          <a:xfrm>
            <a:off x="1002609" y="4557930"/>
            <a:ext cx="2761860" cy="1268963"/>
            <a:chOff x="1222311" y="326571"/>
            <a:chExt cx="2761860" cy="1268963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D69B1286-82AD-AA73-9526-55E0E82CA5E1}"/>
                </a:ext>
              </a:extLst>
            </p:cNvPr>
            <p:cNvGrpSpPr/>
            <p:nvPr/>
          </p:nvGrpSpPr>
          <p:grpSpPr>
            <a:xfrm>
              <a:off x="1448579" y="447868"/>
              <a:ext cx="2331495" cy="1119673"/>
              <a:chOff x="1407369" y="438539"/>
              <a:chExt cx="2309324" cy="1119673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6C410C30-A82F-2935-24A8-16BFFC3AF9A3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1119673"/>
                <a:chOff x="1407369" y="438539"/>
                <a:chExt cx="1113452" cy="1119673"/>
              </a:xfrm>
            </p:grpSpPr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91F6BA72-AB9C-C891-1190-17EC4EB139D1}"/>
                    </a:ext>
                  </a:extLst>
                </p:cNvPr>
                <p:cNvGrpSpPr/>
                <p:nvPr/>
              </p:nvGrpSpPr>
              <p:grpSpPr>
                <a:xfrm>
                  <a:off x="1407369" y="438539"/>
                  <a:ext cx="1113452" cy="681134"/>
                  <a:chOff x="2677886" y="438539"/>
                  <a:chExt cx="1113452" cy="681134"/>
                </a:xfrm>
              </p:grpSpPr>
              <p:grpSp>
                <p:nvGrpSpPr>
                  <p:cNvPr id="21" name="Groupe 20">
                    <a:extLst>
                      <a:ext uri="{FF2B5EF4-FFF2-40B4-BE49-F238E27FC236}">
                        <a16:creationId xmlns:a16="http://schemas.microsoft.com/office/drawing/2014/main" id="{5A86BCC9-721D-1FFF-5FA5-EBD4B77189F2}"/>
                      </a:ext>
                    </a:extLst>
                  </p:cNvPr>
                  <p:cNvGrpSpPr/>
                  <p:nvPr/>
                </p:nvGrpSpPr>
                <p:grpSpPr>
                  <a:xfrm>
                    <a:off x="2824065" y="594049"/>
                    <a:ext cx="810208" cy="335902"/>
                    <a:chOff x="2824065" y="594049"/>
                    <a:chExt cx="810208" cy="335902"/>
                  </a:xfrm>
                </p:grpSpPr>
                <p:sp>
                  <p:nvSpPr>
                    <p:cNvPr id="24" name="Ellipse 23">
                      <a:extLst>
                        <a:ext uri="{FF2B5EF4-FFF2-40B4-BE49-F238E27FC236}">
                          <a16:creationId xmlns:a16="http://schemas.microsoft.com/office/drawing/2014/main" id="{01CAA156-4669-BA59-29CE-8F645D38A2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4065" y="594049"/>
                      <a:ext cx="363894" cy="33590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 cmpd="sng">
                      <a:solidFill>
                        <a:schemeClr val="tx1"/>
                      </a:solidFill>
                      <a:prstDash val="solid"/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square" lIns="144000" tIns="108000" rIns="144000" bIns="144000" rtlCol="0" anchor="t" anchorCtr="0"/>
                    <a:lstStyle/>
                    <a:p>
                      <a:pPr algn="l">
                        <a:spcBef>
                          <a:spcPts val="1150"/>
                        </a:spcBef>
                        <a:buClr>
                          <a:srgbClr val="116656"/>
                        </a:buClr>
                        <a:buSzPct val="120000"/>
                      </a:pPr>
                      <a:endParaRPr lang="en-US" sz="1300" b="1" noProof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4FEED9C1-592F-FE53-DD33-D3A2F1A0B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0379" y="594049"/>
                      <a:ext cx="363894" cy="335902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 w="3175" cmpd="sng">
                      <a:solidFill>
                        <a:schemeClr val="tx1"/>
                      </a:solidFill>
                      <a:prstDash val="solid"/>
                      <a:tailEnd type="triangle" w="lg" len="med"/>
                      <a:extLst>
                        <a:ext uri="{C807C97D-BFC1-408E-A445-0C87EB9F89A2}">
                          <ask:lineSketchStyleProps xmlns:ask="http://schemas.microsoft.com/office/drawing/2018/sketchyshapes"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square" lIns="144000" tIns="108000" rIns="144000" bIns="144000" rtlCol="0" anchor="t" anchorCtr="0"/>
                    <a:lstStyle/>
                    <a:p>
                      <a:pPr algn="l">
                        <a:spcBef>
                          <a:spcPts val="1150"/>
                        </a:spcBef>
                        <a:buClr>
                          <a:srgbClr val="116656"/>
                        </a:buClr>
                        <a:buSzPct val="120000"/>
                      </a:pPr>
                      <a:endParaRPr lang="en-US" sz="1300" b="1" noProof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3" name="Ellipse 22">
                    <a:extLst>
                      <a:ext uri="{FF2B5EF4-FFF2-40B4-BE49-F238E27FC236}">
                        <a16:creationId xmlns:a16="http://schemas.microsoft.com/office/drawing/2014/main" id="{0190AD4C-3C5D-3F43-2D57-75782E3B006B}"/>
                      </a:ext>
                    </a:extLst>
                  </p:cNvPr>
                  <p:cNvSpPr/>
                  <p:nvPr/>
                </p:nvSpPr>
                <p:spPr>
                  <a:xfrm>
                    <a:off x="2677886" y="438539"/>
                    <a:ext cx="1113452" cy="681134"/>
                  </a:xfrm>
                  <a:prstGeom prst="ellipse">
                    <a:avLst/>
                  </a:prstGeom>
                  <a:noFill/>
                  <a:ln w="19050" cmpd="sng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9" name="Flèche : droite 18">
                  <a:extLst>
                    <a:ext uri="{FF2B5EF4-FFF2-40B4-BE49-F238E27FC236}">
                      <a16:creationId xmlns:a16="http://schemas.microsoft.com/office/drawing/2014/main" id="{273F2189-0D5E-7072-80C4-AD4E8C0B777E}"/>
                    </a:ext>
                  </a:extLst>
                </p:cNvPr>
                <p:cNvSpPr/>
                <p:nvPr/>
              </p:nvSpPr>
              <p:spPr>
                <a:xfrm rot="5400000">
                  <a:off x="1782150" y="1274406"/>
                  <a:ext cx="363894" cy="203718"/>
                </a:xfrm>
                <a:prstGeom prst="rightArrow">
                  <a:avLst/>
                </a:prstGeom>
                <a:noFill/>
                <a:ln w="19050" cmpd="sng">
                  <a:solidFill>
                    <a:schemeClr val="tx1"/>
                  </a:solidFill>
                  <a:prstDash val="solid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B1A2B7C7-20BA-8FE9-B7BE-58113C05DBC0}"/>
                  </a:ext>
                </a:extLst>
              </p:cNvPr>
              <p:cNvGrpSpPr/>
              <p:nvPr/>
            </p:nvGrpSpPr>
            <p:grpSpPr>
              <a:xfrm>
                <a:off x="2603241" y="438539"/>
                <a:ext cx="1113452" cy="1119673"/>
                <a:chOff x="1407369" y="438539"/>
                <a:chExt cx="1113452" cy="1119673"/>
              </a:xfrm>
            </p:grpSpPr>
            <p:grpSp>
              <p:nvGrpSpPr>
                <p:cNvPr id="10" name="Groupe 9">
                  <a:extLst>
                    <a:ext uri="{FF2B5EF4-FFF2-40B4-BE49-F238E27FC236}">
                      <a16:creationId xmlns:a16="http://schemas.microsoft.com/office/drawing/2014/main" id="{78E2A379-63AF-6188-5958-68A97C91F45C}"/>
                    </a:ext>
                  </a:extLst>
                </p:cNvPr>
                <p:cNvGrpSpPr/>
                <p:nvPr/>
              </p:nvGrpSpPr>
              <p:grpSpPr>
                <a:xfrm>
                  <a:off x="1407369" y="438539"/>
                  <a:ext cx="1113452" cy="681134"/>
                  <a:chOff x="2677886" y="438539"/>
                  <a:chExt cx="1113452" cy="681134"/>
                </a:xfrm>
              </p:grpSpPr>
              <p:grpSp>
                <p:nvGrpSpPr>
                  <p:cNvPr id="13" name="Groupe 12">
                    <a:extLst>
                      <a:ext uri="{FF2B5EF4-FFF2-40B4-BE49-F238E27FC236}">
                        <a16:creationId xmlns:a16="http://schemas.microsoft.com/office/drawing/2014/main" id="{E4B08E03-CC46-BF99-D5F2-09B738331063}"/>
                      </a:ext>
                    </a:extLst>
                  </p:cNvPr>
                  <p:cNvGrpSpPr/>
                  <p:nvPr/>
                </p:nvGrpSpPr>
                <p:grpSpPr>
                  <a:xfrm>
                    <a:off x="2824065" y="594049"/>
                    <a:ext cx="810208" cy="353008"/>
                    <a:chOff x="2824065" y="594049"/>
                    <a:chExt cx="810208" cy="353008"/>
                  </a:xfrm>
                </p:grpSpPr>
                <p:sp>
                  <p:nvSpPr>
                    <p:cNvPr id="16" name="Ellipse 15">
                      <a:extLst>
                        <a:ext uri="{FF2B5EF4-FFF2-40B4-BE49-F238E27FC236}">
                          <a16:creationId xmlns:a16="http://schemas.microsoft.com/office/drawing/2014/main" id="{85D7207F-E353-3EDF-0854-E15FEDC134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4065" y="594049"/>
                      <a:ext cx="363894" cy="33590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 cmpd="sng">
                      <a:solidFill>
                        <a:schemeClr val="tx1"/>
                      </a:solidFill>
                      <a:prstDash val="solid"/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square" lIns="144000" tIns="108000" rIns="144000" bIns="144000" rtlCol="0" anchor="t" anchorCtr="0"/>
                    <a:lstStyle/>
                    <a:p>
                      <a:pPr algn="l">
                        <a:spcBef>
                          <a:spcPts val="1150"/>
                        </a:spcBef>
                        <a:buClr>
                          <a:srgbClr val="116656"/>
                        </a:buClr>
                        <a:buSzPct val="120000"/>
                      </a:pPr>
                      <a:endParaRPr lang="en-US" sz="1300" b="1" noProof="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2F9899BF-09BF-C801-5C57-9688CD5DF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0379" y="611155"/>
                      <a:ext cx="363894" cy="335902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 w="3175" cmpd="sng">
                      <a:solidFill>
                        <a:schemeClr val="tx1"/>
                      </a:solidFill>
                      <a:prstDash val="solid"/>
                      <a:tailEnd type="triangle" w="lg" len="med"/>
                      <a:extLst>
                        <a:ext uri="{C807C97D-BFC1-408E-A445-0C87EB9F89A2}">
                          <ask:lineSketchStyleProps xmlns:ask="http://schemas.microsoft.com/office/drawing/2018/sketchyshapes"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square" lIns="144000" tIns="108000" rIns="144000" bIns="144000" rtlCol="0" anchor="t" anchorCtr="0"/>
                    <a:lstStyle/>
                    <a:p>
                      <a:pPr algn="l">
                        <a:spcBef>
                          <a:spcPts val="1150"/>
                        </a:spcBef>
                        <a:buClr>
                          <a:srgbClr val="116656"/>
                        </a:buClr>
                        <a:buSzPct val="120000"/>
                      </a:pPr>
                      <a:endParaRPr lang="en-US" sz="1300" b="1" noProof="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15" name="Ellipse 14">
                    <a:extLst>
                      <a:ext uri="{FF2B5EF4-FFF2-40B4-BE49-F238E27FC236}">
                        <a16:creationId xmlns:a16="http://schemas.microsoft.com/office/drawing/2014/main" id="{643965C1-9BEF-F083-9EF1-762712CE15BD}"/>
                      </a:ext>
                    </a:extLst>
                  </p:cNvPr>
                  <p:cNvSpPr/>
                  <p:nvPr/>
                </p:nvSpPr>
                <p:spPr>
                  <a:xfrm>
                    <a:off x="2677886" y="438539"/>
                    <a:ext cx="1113452" cy="681134"/>
                  </a:xfrm>
                  <a:prstGeom prst="ellipse">
                    <a:avLst/>
                  </a:prstGeom>
                  <a:noFill/>
                  <a:ln w="19050" cmpd="sng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2" name="Flèche : droite 11">
                  <a:extLst>
                    <a:ext uri="{FF2B5EF4-FFF2-40B4-BE49-F238E27FC236}">
                      <a16:creationId xmlns:a16="http://schemas.microsoft.com/office/drawing/2014/main" id="{D6F9203D-038B-BA0F-93BF-370F4F0408B5}"/>
                    </a:ext>
                  </a:extLst>
                </p:cNvPr>
                <p:cNvSpPr/>
                <p:nvPr/>
              </p:nvSpPr>
              <p:spPr>
                <a:xfrm rot="5400000">
                  <a:off x="1782150" y="1274406"/>
                  <a:ext cx="363894" cy="203718"/>
                </a:xfrm>
                <a:prstGeom prst="rightArrow">
                  <a:avLst/>
                </a:prstGeom>
                <a:noFill/>
                <a:ln w="19050" cmpd="sng">
                  <a:solidFill>
                    <a:schemeClr val="tx1"/>
                  </a:solidFill>
                  <a:prstDash val="solid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AA3F66-F334-BAC4-B379-60155DCEC4F7}"/>
                </a:ext>
              </a:extLst>
            </p:cNvPr>
            <p:cNvSpPr/>
            <p:nvPr/>
          </p:nvSpPr>
          <p:spPr>
            <a:xfrm>
              <a:off x="1222311" y="326571"/>
              <a:ext cx="2761860" cy="1268963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54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0CD3-8BFB-ED41-4D52-3E50C2DD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41F19F-2CFB-DBB2-5B08-E356BE9714E5}"/>
              </a:ext>
            </a:extLst>
          </p:cNvPr>
          <p:cNvSpPr/>
          <p:nvPr/>
        </p:nvSpPr>
        <p:spPr>
          <a:xfrm>
            <a:off x="500741" y="1142683"/>
            <a:ext cx="11190517" cy="648795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2DA3785-F77D-7AAE-AACF-CCA54B9E36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3990" y="6551529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5FA810-1A32-35C2-C2D2-D7E665A48E16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EAC4CDA-5E37-B9D7-6AE1-7F3D84B80B15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74569-A3DB-A2A7-31EC-C89509A6F7E6}"/>
              </a:ext>
            </a:extLst>
          </p:cNvPr>
          <p:cNvSpPr/>
          <p:nvPr/>
        </p:nvSpPr>
        <p:spPr>
          <a:xfrm>
            <a:off x="500742" y="1142682"/>
            <a:ext cx="11190515" cy="540756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40EDE83-97F1-EFC3-6111-C0FE29AB22C2}"/>
              </a:ext>
            </a:extLst>
          </p:cNvPr>
          <p:cNvSpPr txBox="1"/>
          <p:nvPr/>
        </p:nvSpPr>
        <p:spPr>
          <a:xfrm>
            <a:off x="500741" y="1142683"/>
            <a:ext cx="11190517" cy="485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Non-Wright-Fisher Models (NWF) </a:t>
            </a:r>
            <a:r>
              <a:rPr lang="en-US" sz="2000" b="1" noProof="0" dirty="0"/>
              <a:t>: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9441751-7A83-22FD-6322-4E5B59BD090C}"/>
              </a:ext>
            </a:extLst>
          </p:cNvPr>
          <p:cNvCxnSpPr>
            <a:cxnSpLocks/>
          </p:cNvCxnSpPr>
          <p:nvPr/>
        </p:nvCxnSpPr>
        <p:spPr>
          <a:xfrm flipV="1">
            <a:off x="42652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99C10CD-4A94-209B-74E4-1F7553BB4427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552385"/>
          </a:xfrm>
          <a:prstGeom prst="line">
            <a:avLst/>
          </a:prstGeom>
          <a:ln w="19050" cmpd="sng">
            <a:solidFill>
              <a:srgbClr val="29485D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283CFB5F-61D5-C8DF-C254-DC2A41A3D9AA}"/>
              </a:ext>
            </a:extLst>
          </p:cNvPr>
          <p:cNvSpPr txBox="1"/>
          <p:nvPr/>
        </p:nvSpPr>
        <p:spPr>
          <a:xfrm>
            <a:off x="947739" y="1946853"/>
            <a:ext cx="4764802" cy="14875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Non-Overlapping generations </a:t>
            </a:r>
            <a:br>
              <a:rPr lang="en-US" sz="2000" noProof="0" dirty="0"/>
            </a:br>
            <a:r>
              <a:rPr lang="en-US" sz="2000" noProof="0" dirty="0"/>
              <a:t>	</a:t>
            </a:r>
            <a:r>
              <a:rPr lang="en-US" noProof="0" dirty="0"/>
              <a:t>=&gt; Individuals may survive multiple years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endParaRPr lang="en-US" noProof="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3 different Reproduction Systems :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57F58E6-0042-759B-1B85-260E950F05B1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5FC5CD3D-A3F6-CD34-65D4-9024C5DAFD56}"/>
              </a:ext>
            </a:extLst>
          </p:cNvPr>
          <p:cNvSpPr txBox="1"/>
          <p:nvPr/>
        </p:nvSpPr>
        <p:spPr>
          <a:xfrm>
            <a:off x="6617110" y="1946853"/>
            <a:ext cx="4984955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-&gt; Average Population Size and  average Sex Ratio are constant</a:t>
            </a:r>
            <a:br>
              <a:rPr lang="en-US" sz="1800" noProof="0" dirty="0"/>
            </a:br>
            <a:r>
              <a:rPr lang="en-US" sz="1800" noProof="0" dirty="0"/>
              <a:t>	</a:t>
            </a:r>
            <a:r>
              <a:rPr lang="en-US" noProof="0" dirty="0"/>
              <a:t>=&gt; Carrying Capacity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AE740D7-99CE-8AA0-3CC4-A9910AB2AF06}"/>
              </a:ext>
            </a:extLst>
          </p:cNvPr>
          <p:cNvSpPr txBox="1"/>
          <p:nvPr/>
        </p:nvSpPr>
        <p:spPr>
          <a:xfrm>
            <a:off x="531846" y="3792704"/>
            <a:ext cx="3733365" cy="259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Vanilla (NWF_V):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Each </a:t>
            </a:r>
            <a:r>
              <a:rPr lang="en-US" noProof="0" dirty="0"/>
              <a:t>Year</a:t>
            </a:r>
            <a:r>
              <a:rPr lang="en-US" sz="1800" noProof="0" dirty="0"/>
              <a:t>,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F</a:t>
            </a:r>
            <a:r>
              <a:rPr lang="en-US" sz="1800" noProof="0" dirty="0"/>
              <a:t>ormations of male-female couple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=&gt; males and females reproduce once a year in maximum 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F5CDC3-4A8A-D993-3B42-B939D46831BE}"/>
              </a:ext>
            </a:extLst>
          </p:cNvPr>
          <p:cNvGrpSpPr/>
          <p:nvPr/>
        </p:nvGrpSpPr>
        <p:grpSpPr>
          <a:xfrm>
            <a:off x="3534799" y="3578811"/>
            <a:ext cx="658583" cy="615243"/>
            <a:chOff x="1101793" y="1838131"/>
            <a:chExt cx="1520890" cy="1334277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54B468B-5308-8657-EAA1-DD754E4465BD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1CDAF86F-C1F5-7ED1-E199-DB4B9CC402E9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26" name="Groupe 25">
                  <a:extLst>
                    <a:ext uri="{FF2B5EF4-FFF2-40B4-BE49-F238E27FC236}">
                      <a16:creationId xmlns:a16="http://schemas.microsoft.com/office/drawing/2014/main" id="{1706A8BF-04BC-8BED-D095-81A9C72835D2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29" name="Ellipse 28">
                    <a:extLst>
                      <a:ext uri="{FF2B5EF4-FFF2-40B4-BE49-F238E27FC236}">
                        <a16:creationId xmlns:a16="http://schemas.microsoft.com/office/drawing/2014/main" id="{3D2AC076-A459-2145-3ED1-90A27DCFA464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40C04B0-5A03-A009-D8C0-B28DF020969E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C1D42BB2-94DC-5505-491F-3B8DF7B155EF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5" name="Flèche : droite 24">
                <a:extLst>
                  <a:ext uri="{FF2B5EF4-FFF2-40B4-BE49-F238E27FC236}">
                    <a16:creationId xmlns:a16="http://schemas.microsoft.com/office/drawing/2014/main" id="{7FC9A93F-04A0-F9A8-229A-30797FE0FD17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CF5482-B7A8-8821-A4F2-A4111E15EAC0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887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A6112-94E8-8BAF-0F77-267C1115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0CF7F2-1253-61CB-0535-DA6B78D66199}"/>
              </a:ext>
            </a:extLst>
          </p:cNvPr>
          <p:cNvSpPr/>
          <p:nvPr/>
        </p:nvSpPr>
        <p:spPr>
          <a:xfrm>
            <a:off x="500741" y="1142683"/>
            <a:ext cx="11190517" cy="648795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BE9E4C8-6683-9DE0-3A70-07EF72FE7A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3990" y="6551529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F3C28E8-CA68-623C-E4FC-56236AAF03FB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5E90E9C-3E4F-1B57-726E-EAE5D1E5ACF6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9361BF-6A06-4FFD-0BC2-6D85561B3E12}"/>
              </a:ext>
            </a:extLst>
          </p:cNvPr>
          <p:cNvSpPr/>
          <p:nvPr/>
        </p:nvSpPr>
        <p:spPr>
          <a:xfrm>
            <a:off x="500742" y="1142682"/>
            <a:ext cx="11190515" cy="540756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296D3C0-9144-B12B-1E78-EB7361B3B8EB}"/>
              </a:ext>
            </a:extLst>
          </p:cNvPr>
          <p:cNvSpPr txBox="1"/>
          <p:nvPr/>
        </p:nvSpPr>
        <p:spPr>
          <a:xfrm>
            <a:off x="500741" y="1142683"/>
            <a:ext cx="11190517" cy="485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Non-Wright-Fisher Models (NWF) </a:t>
            </a:r>
            <a:r>
              <a:rPr lang="en-US" sz="2000" b="1" noProof="0" dirty="0"/>
              <a:t>: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EFCA7CE-69BE-8298-57AB-4C93331CA462}"/>
              </a:ext>
            </a:extLst>
          </p:cNvPr>
          <p:cNvCxnSpPr>
            <a:cxnSpLocks/>
          </p:cNvCxnSpPr>
          <p:nvPr/>
        </p:nvCxnSpPr>
        <p:spPr>
          <a:xfrm flipV="1">
            <a:off x="42652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E7DC031-BC4A-3616-4DD2-5CCD2360914C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552385"/>
          </a:xfrm>
          <a:prstGeom prst="line">
            <a:avLst/>
          </a:prstGeom>
          <a:ln w="19050" cmpd="sng">
            <a:solidFill>
              <a:srgbClr val="29485D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2FE5DFD3-C468-4E52-6780-62EBBF7C8DF1}"/>
              </a:ext>
            </a:extLst>
          </p:cNvPr>
          <p:cNvSpPr txBox="1"/>
          <p:nvPr/>
        </p:nvSpPr>
        <p:spPr>
          <a:xfrm>
            <a:off x="947739" y="1946853"/>
            <a:ext cx="4764802" cy="14875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Non-Overlapping generations </a:t>
            </a:r>
            <a:br>
              <a:rPr lang="en-US" sz="2000" noProof="0" dirty="0"/>
            </a:br>
            <a:r>
              <a:rPr lang="en-US" sz="2000" noProof="0" dirty="0"/>
              <a:t>	</a:t>
            </a:r>
            <a:r>
              <a:rPr lang="en-US" noProof="0" dirty="0"/>
              <a:t>=&gt; Individuals may survive multiple years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endParaRPr lang="en-US" noProof="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3 different Reproduction Systems :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4EF2958-27D4-F4F5-D88D-01B692DB0CB0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1AA5562-CE15-C39E-A2A5-09F5FB58CA97}"/>
              </a:ext>
            </a:extLst>
          </p:cNvPr>
          <p:cNvSpPr txBox="1"/>
          <p:nvPr/>
        </p:nvSpPr>
        <p:spPr>
          <a:xfrm>
            <a:off x="6617110" y="1946853"/>
            <a:ext cx="4984955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-&gt; Average Population Size and  average Sex Ratio are constant</a:t>
            </a:r>
            <a:br>
              <a:rPr lang="en-US" sz="1800" noProof="0" dirty="0"/>
            </a:br>
            <a:r>
              <a:rPr lang="en-US" sz="1800" noProof="0" dirty="0"/>
              <a:t>	</a:t>
            </a:r>
            <a:r>
              <a:rPr lang="en-US" noProof="0" dirty="0"/>
              <a:t>=&gt; Carrying Capacity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4B331C0-DF17-0779-58C3-003B6BB66102}"/>
              </a:ext>
            </a:extLst>
          </p:cNvPr>
          <p:cNvSpPr txBox="1"/>
          <p:nvPr/>
        </p:nvSpPr>
        <p:spPr>
          <a:xfrm>
            <a:off x="531846" y="3792704"/>
            <a:ext cx="3733365" cy="259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Vanilla (NWF_V):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Each </a:t>
            </a:r>
            <a:r>
              <a:rPr lang="en-US" noProof="0" dirty="0"/>
              <a:t>Year</a:t>
            </a:r>
            <a:r>
              <a:rPr lang="en-US" sz="1800" noProof="0" dirty="0"/>
              <a:t>,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F</a:t>
            </a:r>
            <a:r>
              <a:rPr lang="en-US" sz="1800" noProof="0" dirty="0"/>
              <a:t>ormations of male-female couple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=&gt; males and females reproduce once a year in maximum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D40D3B3-4D59-3047-DC22-6E7573CFF59A}"/>
              </a:ext>
            </a:extLst>
          </p:cNvPr>
          <p:cNvSpPr txBox="1"/>
          <p:nvPr/>
        </p:nvSpPr>
        <p:spPr>
          <a:xfrm>
            <a:off x="4265212" y="3792704"/>
            <a:ext cx="3696600" cy="66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Female Choice </a:t>
            </a:r>
            <a:br>
              <a:rPr lang="en-US" sz="1800" b="1" noProof="0" dirty="0"/>
            </a:br>
            <a:r>
              <a:rPr lang="en-US" sz="1800" b="1" noProof="0" dirty="0"/>
              <a:t>(NWF_FC):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E1B6D79-A43B-7ADA-22D4-259D3C6B4A28}"/>
              </a:ext>
            </a:extLst>
          </p:cNvPr>
          <p:cNvGrpSpPr/>
          <p:nvPr/>
        </p:nvGrpSpPr>
        <p:grpSpPr>
          <a:xfrm>
            <a:off x="4715069" y="4557930"/>
            <a:ext cx="2761860" cy="1268963"/>
            <a:chOff x="5306280" y="317239"/>
            <a:chExt cx="2761860" cy="1268963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2875C677-E9FC-F438-7E6B-812386AEFC38}"/>
                </a:ext>
              </a:extLst>
            </p:cNvPr>
            <p:cNvSpPr/>
            <p:nvPr/>
          </p:nvSpPr>
          <p:spPr>
            <a:xfrm>
              <a:off x="5410201" y="625150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AA6CEC-F266-586B-B82E-5DE0FD601C68}"/>
                </a:ext>
              </a:extLst>
            </p:cNvPr>
            <p:cNvSpPr/>
            <p:nvPr/>
          </p:nvSpPr>
          <p:spPr>
            <a:xfrm>
              <a:off x="7546911" y="625150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DC4FEF-5BCB-A4BB-B7B9-997FFAD65117}"/>
                </a:ext>
              </a:extLst>
            </p:cNvPr>
            <p:cNvSpPr/>
            <p:nvPr/>
          </p:nvSpPr>
          <p:spPr>
            <a:xfrm>
              <a:off x="5306280" y="317239"/>
              <a:ext cx="2761860" cy="1268963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EAFAC74-9E56-0A50-605C-69E792AE61F0}"/>
                </a:ext>
              </a:extLst>
            </p:cNvPr>
            <p:cNvSpPr/>
            <p:nvPr/>
          </p:nvSpPr>
          <p:spPr>
            <a:xfrm>
              <a:off x="6052459" y="628258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44E28395-1A1F-5D23-C6B5-D2B606B9C981}"/>
                </a:ext>
              </a:extLst>
            </p:cNvPr>
            <p:cNvSpPr/>
            <p:nvPr/>
          </p:nvSpPr>
          <p:spPr>
            <a:xfrm rot="5400000">
              <a:off x="5410201" y="120909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C6BC7553-14BC-B166-A1BC-BD3D48EEABAE}"/>
                </a:ext>
              </a:extLst>
            </p:cNvPr>
            <p:cNvSpPr/>
            <p:nvPr/>
          </p:nvSpPr>
          <p:spPr>
            <a:xfrm rot="5400000">
              <a:off x="6052459" y="120909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 : en arc 14">
              <a:extLst>
                <a:ext uri="{FF2B5EF4-FFF2-40B4-BE49-F238E27FC236}">
                  <a16:creationId xmlns:a16="http://schemas.microsoft.com/office/drawing/2014/main" id="{3D805F00-4315-8DBA-A877-B4D60F8E59BF}"/>
                </a:ext>
              </a:extLst>
            </p:cNvPr>
            <p:cNvCxnSpPr>
              <a:cxnSpLocks/>
              <a:stCxn id="10" idx="7"/>
            </p:cNvCxnSpPr>
            <p:nvPr/>
          </p:nvCxnSpPr>
          <p:spPr>
            <a:xfrm rot="5400000" flipH="1" flipV="1">
              <a:off x="6685657" y="351749"/>
              <a:ext cx="3107" cy="648297"/>
            </a:xfrm>
            <a:prstGeom prst="curvedConnector4">
              <a:avLst>
                <a:gd name="adj1" fmla="val 5555745"/>
                <a:gd name="adj2" fmla="val 54110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AEE09-DFFB-6895-6B99-830EF0059A04}"/>
                </a:ext>
              </a:extLst>
            </p:cNvPr>
            <p:cNvSpPr/>
            <p:nvPr/>
          </p:nvSpPr>
          <p:spPr>
            <a:xfrm>
              <a:off x="7011359" y="628258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Connecteur : en arc 16">
              <a:extLst>
                <a:ext uri="{FF2B5EF4-FFF2-40B4-BE49-F238E27FC236}">
                  <a16:creationId xmlns:a16="http://schemas.microsoft.com/office/drawing/2014/main" id="{B1A60342-F078-21FC-36AA-2E6B9A1C103B}"/>
                </a:ext>
              </a:extLst>
            </p:cNvPr>
            <p:cNvCxnSpPr>
              <a:cxnSpLocks/>
              <a:stCxn id="4" idx="0"/>
              <a:endCxn id="16" idx="0"/>
            </p:cNvCxnSpPr>
            <p:nvPr/>
          </p:nvCxnSpPr>
          <p:spPr>
            <a:xfrm rot="16200000" flipH="1">
              <a:off x="6391173" y="-173875"/>
              <a:ext cx="3108" cy="1601158"/>
            </a:xfrm>
            <a:prstGeom prst="curvedConnector3">
              <a:avLst>
                <a:gd name="adj1" fmla="val -7355212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A061B6F-AC08-0853-352C-E97F202541CF}"/>
              </a:ext>
            </a:extLst>
          </p:cNvPr>
          <p:cNvGrpSpPr/>
          <p:nvPr/>
        </p:nvGrpSpPr>
        <p:grpSpPr>
          <a:xfrm>
            <a:off x="3534799" y="3578811"/>
            <a:ext cx="658583" cy="615243"/>
            <a:chOff x="1101793" y="1838131"/>
            <a:chExt cx="1520890" cy="1334277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8279715A-55A3-6A9B-236A-A29E1DD3481C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5505EDE7-C713-B32F-58AF-4F9B0A456FB1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96FE1DCC-247E-CDEF-9A58-017175F22557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43" name="Ellipse 42">
                    <a:extLst>
                      <a:ext uri="{FF2B5EF4-FFF2-40B4-BE49-F238E27FC236}">
                        <a16:creationId xmlns:a16="http://schemas.microsoft.com/office/drawing/2014/main" id="{C70B5441-3F55-9105-FD5E-D6BFE2BD3961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506F0954-33A2-F5CB-3780-4EF52E813979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47611DC6-8AA4-02DE-9321-648872392AD1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BC08FEDC-1211-C4F1-B427-54293760E435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0426DD-450C-7098-E695-053F594194C0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60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7E7C-E7BD-381A-6433-CB2A3B03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>
            <a:extLst>
              <a:ext uri="{FF2B5EF4-FFF2-40B4-BE49-F238E27FC236}">
                <a16:creationId xmlns:a16="http://schemas.microsoft.com/office/drawing/2014/main" id="{06EFCBFB-C3B3-EDAE-1219-589CD3F68F48}"/>
              </a:ext>
            </a:extLst>
          </p:cNvPr>
          <p:cNvGrpSpPr/>
          <p:nvPr/>
        </p:nvGrpSpPr>
        <p:grpSpPr>
          <a:xfrm>
            <a:off x="7237821" y="3581942"/>
            <a:ext cx="658583" cy="615700"/>
            <a:chOff x="5306280" y="1855235"/>
            <a:chExt cx="1520890" cy="1334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8D015A-AD18-B64A-DF0D-D31B783C95B9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19F1CEE-FEAD-E0F4-8322-5FEDE52BA8D4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07F3C2B-5525-B806-206E-5494A60EAE87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50" name="Flèche : droite 49">
              <a:extLst>
                <a:ext uri="{FF2B5EF4-FFF2-40B4-BE49-F238E27FC236}">
                  <a16:creationId xmlns:a16="http://schemas.microsoft.com/office/drawing/2014/main" id="{7C462AFF-25A2-7F86-B975-C210AA7C1BE7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Connecteur : en arc 50">
              <a:extLst>
                <a:ext uri="{FF2B5EF4-FFF2-40B4-BE49-F238E27FC236}">
                  <a16:creationId xmlns:a16="http://schemas.microsoft.com/office/drawing/2014/main" id="{2B41EC1D-83C1-C512-6F7D-948FBD0A5211}"/>
                </a:ext>
              </a:extLst>
            </p:cNvPr>
            <p:cNvCxnSpPr>
              <a:cxnSpLocks/>
              <a:stCxn id="48" idx="0"/>
              <a:endCxn id="49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AEEFC2D-C538-85A8-A25C-DAB58EB27E5E}"/>
              </a:ext>
            </a:extLst>
          </p:cNvPr>
          <p:cNvSpPr/>
          <p:nvPr/>
        </p:nvSpPr>
        <p:spPr>
          <a:xfrm>
            <a:off x="500741" y="1142683"/>
            <a:ext cx="11190517" cy="648795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CEA10DF-94BF-EDAB-3705-6475D52857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3990" y="6551529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141087-3E38-75D2-F5E8-7E4D50350D78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74991FC-1B68-AEDD-BA1E-AA1E697C548A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10F099-3795-8702-149C-9F1319BCD4A8}"/>
              </a:ext>
            </a:extLst>
          </p:cNvPr>
          <p:cNvSpPr/>
          <p:nvPr/>
        </p:nvSpPr>
        <p:spPr>
          <a:xfrm>
            <a:off x="500742" y="1142682"/>
            <a:ext cx="11190515" cy="540756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6DF945-85B2-34FB-F381-E92B84853231}"/>
              </a:ext>
            </a:extLst>
          </p:cNvPr>
          <p:cNvSpPr txBox="1"/>
          <p:nvPr/>
        </p:nvSpPr>
        <p:spPr>
          <a:xfrm>
            <a:off x="500741" y="1142683"/>
            <a:ext cx="11190517" cy="485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Non-Wright-Fisher Models (NWF) </a:t>
            </a:r>
            <a:r>
              <a:rPr lang="en-US" sz="2000" b="1" noProof="0" dirty="0"/>
              <a:t>: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C56D4AF-3CC2-68C8-73F1-66E7DE5207E0}"/>
              </a:ext>
            </a:extLst>
          </p:cNvPr>
          <p:cNvCxnSpPr>
            <a:cxnSpLocks/>
          </p:cNvCxnSpPr>
          <p:nvPr/>
        </p:nvCxnSpPr>
        <p:spPr>
          <a:xfrm flipV="1">
            <a:off x="42652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8F938A-ECEE-2B92-7B3E-D31E6E8587AF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552385"/>
          </a:xfrm>
          <a:prstGeom prst="line">
            <a:avLst/>
          </a:prstGeom>
          <a:ln w="19050" cmpd="sng">
            <a:solidFill>
              <a:srgbClr val="29485D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85DE98D-C669-5488-4DDD-A690FCD198C3}"/>
              </a:ext>
            </a:extLst>
          </p:cNvPr>
          <p:cNvSpPr txBox="1"/>
          <p:nvPr/>
        </p:nvSpPr>
        <p:spPr>
          <a:xfrm>
            <a:off x="947739" y="1946853"/>
            <a:ext cx="4764802" cy="14875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Non-Overlapping generations </a:t>
            </a:r>
            <a:br>
              <a:rPr lang="en-US" sz="2000" noProof="0" dirty="0"/>
            </a:br>
            <a:r>
              <a:rPr lang="en-US" sz="2000" noProof="0" dirty="0"/>
              <a:t>	</a:t>
            </a:r>
            <a:r>
              <a:rPr lang="en-US" noProof="0" dirty="0"/>
              <a:t>=&gt; Individuals may survive multiple years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endParaRPr lang="en-US" noProof="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3 different Reproduction Systems :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8F26B4BD-6C6A-A10B-5435-CF2F4F3C440C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9A5A6342-B03D-C281-CECE-A4A8594CC3A5}"/>
              </a:ext>
            </a:extLst>
          </p:cNvPr>
          <p:cNvSpPr txBox="1"/>
          <p:nvPr/>
        </p:nvSpPr>
        <p:spPr>
          <a:xfrm>
            <a:off x="6617110" y="1946853"/>
            <a:ext cx="4984955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-&gt; Average Population Size and  average Sex Ratio are constant</a:t>
            </a:r>
            <a:br>
              <a:rPr lang="en-US" sz="1800" noProof="0" dirty="0"/>
            </a:br>
            <a:r>
              <a:rPr lang="en-US" sz="1800" noProof="0" dirty="0"/>
              <a:t>	</a:t>
            </a:r>
            <a:r>
              <a:rPr lang="en-US" noProof="0" dirty="0"/>
              <a:t>=&gt; Carrying Capacity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E90BDDB-DF63-38A3-D1B0-DAA2998EDE88}"/>
              </a:ext>
            </a:extLst>
          </p:cNvPr>
          <p:cNvSpPr txBox="1"/>
          <p:nvPr/>
        </p:nvSpPr>
        <p:spPr>
          <a:xfrm>
            <a:off x="531846" y="3792704"/>
            <a:ext cx="3733365" cy="259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Vanilla (NWF_V):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Each </a:t>
            </a:r>
            <a:r>
              <a:rPr lang="en-US" noProof="0" dirty="0"/>
              <a:t>Year</a:t>
            </a:r>
            <a:r>
              <a:rPr lang="en-US" sz="1800" noProof="0" dirty="0"/>
              <a:t>,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F</a:t>
            </a:r>
            <a:r>
              <a:rPr lang="en-US" sz="1800" noProof="0" dirty="0"/>
              <a:t>ormations of male-female couple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=&gt; males and females reproduce once a year in maximum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F1D164A-0E21-264F-A8FB-4199D67B3E99}"/>
              </a:ext>
            </a:extLst>
          </p:cNvPr>
          <p:cNvSpPr txBox="1"/>
          <p:nvPr/>
        </p:nvSpPr>
        <p:spPr>
          <a:xfrm>
            <a:off x="4265212" y="3707883"/>
            <a:ext cx="3696600" cy="2892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Female Choice </a:t>
            </a:r>
            <a:br>
              <a:rPr lang="en-US" sz="1800" b="1" noProof="0" dirty="0"/>
            </a:br>
            <a:r>
              <a:rPr lang="en-US" sz="1800" b="1" noProof="0" dirty="0"/>
              <a:t>(NWF_FC):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All female reproduce once a year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They choose their male randomly among the population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=&gt; males can reproduce several times a year 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8C7BD6FC-EA7D-0B33-24D4-703BFE2AFE71}"/>
              </a:ext>
            </a:extLst>
          </p:cNvPr>
          <p:cNvGrpSpPr/>
          <p:nvPr/>
        </p:nvGrpSpPr>
        <p:grpSpPr>
          <a:xfrm>
            <a:off x="3534799" y="3578811"/>
            <a:ext cx="658583" cy="615243"/>
            <a:chOff x="1101793" y="1838131"/>
            <a:chExt cx="1520890" cy="1334277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29B118E-ACF6-4A25-4E9F-1C00A9AB150D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E2866D79-D1CB-2398-614E-E754E0B8E59F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32" name="Groupe 31">
                  <a:extLst>
                    <a:ext uri="{FF2B5EF4-FFF2-40B4-BE49-F238E27FC236}">
                      <a16:creationId xmlns:a16="http://schemas.microsoft.com/office/drawing/2014/main" id="{DB03FE9E-8D83-1DB2-C7A9-85A16FC32AFC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0A5D0D58-BEA3-0881-C841-157E2BC9124C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1D431CB-0988-214D-78A5-48C8C64E64BD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05428F6-51B8-589B-B0E7-ADDB51D20E45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D749195E-1969-7008-9AB2-58E6B83A2E6E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D57E95-61C7-7760-6A2B-1D19C7DB760C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85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5A06C-673A-9C81-9795-72B1DE1A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67EE75-0C28-E796-8D5F-852243058BD0}"/>
              </a:ext>
            </a:extLst>
          </p:cNvPr>
          <p:cNvSpPr/>
          <p:nvPr/>
        </p:nvSpPr>
        <p:spPr>
          <a:xfrm>
            <a:off x="500741" y="1142683"/>
            <a:ext cx="11190517" cy="648795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0BA495F-8865-B8A8-3747-A5185DA3F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3990" y="6551529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DBCF1C-7AD8-DBC3-7E8D-BEBD47D47141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78DD3DD-E5A0-30A5-A3FD-6C950A8F04B7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FE3146-E210-A25B-CB21-30C329C534E9}"/>
              </a:ext>
            </a:extLst>
          </p:cNvPr>
          <p:cNvSpPr/>
          <p:nvPr/>
        </p:nvSpPr>
        <p:spPr>
          <a:xfrm>
            <a:off x="500742" y="1142682"/>
            <a:ext cx="11190515" cy="540756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3EAC1C-AE2C-5144-2667-1145FDFCE85D}"/>
              </a:ext>
            </a:extLst>
          </p:cNvPr>
          <p:cNvSpPr txBox="1"/>
          <p:nvPr/>
        </p:nvSpPr>
        <p:spPr>
          <a:xfrm>
            <a:off x="500741" y="1142683"/>
            <a:ext cx="11190517" cy="485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Non-Wright-Fisher Models (NWF) </a:t>
            </a:r>
            <a:r>
              <a:rPr lang="en-US" sz="2000" b="1" noProof="0" dirty="0"/>
              <a:t>: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25EF36E-0709-9E82-254F-1A54A375A4AD}"/>
              </a:ext>
            </a:extLst>
          </p:cNvPr>
          <p:cNvCxnSpPr>
            <a:cxnSpLocks/>
          </p:cNvCxnSpPr>
          <p:nvPr/>
        </p:nvCxnSpPr>
        <p:spPr>
          <a:xfrm flipV="1">
            <a:off x="42652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5A02AA9-B1A9-9F5C-1FE0-A07D1721A2D7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552385"/>
          </a:xfrm>
          <a:prstGeom prst="line">
            <a:avLst/>
          </a:prstGeom>
          <a:ln w="19050" cmpd="sng">
            <a:solidFill>
              <a:srgbClr val="29485D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BAF0942-D6B2-4639-3444-6CD2BE747515}"/>
              </a:ext>
            </a:extLst>
          </p:cNvPr>
          <p:cNvSpPr txBox="1"/>
          <p:nvPr/>
        </p:nvSpPr>
        <p:spPr>
          <a:xfrm>
            <a:off x="947739" y="1946853"/>
            <a:ext cx="4764802" cy="14875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Non-Overlapping generations </a:t>
            </a:r>
            <a:br>
              <a:rPr lang="en-US" sz="2000" noProof="0" dirty="0"/>
            </a:br>
            <a:r>
              <a:rPr lang="en-US" sz="2000" noProof="0" dirty="0"/>
              <a:t>	</a:t>
            </a:r>
            <a:r>
              <a:rPr lang="en-US" noProof="0" dirty="0"/>
              <a:t>=&gt; Individuals may survive multiple years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endParaRPr lang="en-US" noProof="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3 different Reproduction Systems :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2DE1111-3835-7A54-C3BC-BB1104E3E7C0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2B4064B5-8125-E9AB-A1E9-090DE251BCC4}"/>
              </a:ext>
            </a:extLst>
          </p:cNvPr>
          <p:cNvSpPr txBox="1"/>
          <p:nvPr/>
        </p:nvSpPr>
        <p:spPr>
          <a:xfrm>
            <a:off x="6617110" y="1946853"/>
            <a:ext cx="4984955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-&gt; Average Population Size and  average Sex Ratio are constant</a:t>
            </a:r>
            <a:br>
              <a:rPr lang="en-US" sz="1800" noProof="0" dirty="0"/>
            </a:br>
            <a:r>
              <a:rPr lang="en-US" sz="1800" noProof="0" dirty="0"/>
              <a:t>	</a:t>
            </a:r>
            <a:r>
              <a:rPr lang="en-US" noProof="0" dirty="0"/>
              <a:t>=&gt; Carrying Capacity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6F96CB0-8A5A-C914-56D7-7AA8A89FECD6}"/>
              </a:ext>
            </a:extLst>
          </p:cNvPr>
          <p:cNvSpPr txBox="1"/>
          <p:nvPr/>
        </p:nvSpPr>
        <p:spPr>
          <a:xfrm>
            <a:off x="531846" y="3792704"/>
            <a:ext cx="3733365" cy="259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Vanilla (NWF_V):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Each </a:t>
            </a:r>
            <a:r>
              <a:rPr lang="en-US" noProof="0" dirty="0"/>
              <a:t>Year</a:t>
            </a:r>
            <a:r>
              <a:rPr lang="en-US" sz="1800" noProof="0" dirty="0"/>
              <a:t>,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F</a:t>
            </a:r>
            <a:r>
              <a:rPr lang="en-US" sz="1800" noProof="0" dirty="0"/>
              <a:t>ormations of male-female couple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=&gt; males and females reproduce once a year in maximum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0461967-6ECF-ED23-270D-F95B1719FE48}"/>
              </a:ext>
            </a:extLst>
          </p:cNvPr>
          <p:cNvSpPr txBox="1"/>
          <p:nvPr/>
        </p:nvSpPr>
        <p:spPr>
          <a:xfrm>
            <a:off x="4265212" y="3722171"/>
            <a:ext cx="3696600" cy="2892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Female Choice </a:t>
            </a:r>
            <a:br>
              <a:rPr lang="en-US" b="1" noProof="0" dirty="0"/>
            </a:br>
            <a:r>
              <a:rPr lang="en-US" sz="1800" b="1" noProof="0" dirty="0"/>
              <a:t>(NWF_FC):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All female reproduce once a year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They choose their male randomly among the population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=&gt; males can reproduce several times a year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7B8258A-69BC-45BB-68B5-B0AD319B4CC4}"/>
              </a:ext>
            </a:extLst>
          </p:cNvPr>
          <p:cNvSpPr txBox="1"/>
          <p:nvPr/>
        </p:nvSpPr>
        <p:spPr>
          <a:xfrm>
            <a:off x="7961811" y="3792703"/>
            <a:ext cx="3729447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Life Table (NWF_</a:t>
            </a:r>
            <a:r>
              <a:rPr lang="en-US" b="1" noProof="0" dirty="0"/>
              <a:t>LT</a:t>
            </a:r>
            <a:r>
              <a:rPr lang="en-US" sz="1800" b="1" noProof="0" dirty="0"/>
              <a:t>):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ECCD405-28D8-EF54-23FF-E04FAB041B3D}"/>
              </a:ext>
            </a:extLst>
          </p:cNvPr>
          <p:cNvGrpSpPr/>
          <p:nvPr/>
        </p:nvGrpSpPr>
        <p:grpSpPr>
          <a:xfrm>
            <a:off x="3534799" y="3578811"/>
            <a:ext cx="658583" cy="615243"/>
            <a:chOff x="1101793" y="1838131"/>
            <a:chExt cx="1520890" cy="1334277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64EB282B-86B5-3861-CAF1-E73A1E14BDCE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E87697D8-E4A1-2D36-DB3B-C18AEE47B0A7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A231BFFA-D903-D47F-EC40-B15E54FC041D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5" name="Ellipse 14">
                    <a:extLst>
                      <a:ext uri="{FF2B5EF4-FFF2-40B4-BE49-F238E27FC236}">
                        <a16:creationId xmlns:a16="http://schemas.microsoft.com/office/drawing/2014/main" id="{18263F72-A667-8908-95AA-F16B91C3868D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3C23D04-56C9-FAFD-0D6E-C57E2B533434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292D4C80-F3C3-73C4-3C39-05F1AA033493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" name="Flèche : droite 9">
                <a:extLst>
                  <a:ext uri="{FF2B5EF4-FFF2-40B4-BE49-F238E27FC236}">
                    <a16:creationId xmlns:a16="http://schemas.microsoft.com/office/drawing/2014/main" id="{AF6E8596-B281-2CFB-9E28-A0A96602C2C4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F1607C-F9BC-5BB1-C610-E4B95107515C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46B35AA7-14CE-ACC6-ADAE-C28F7921BD42}"/>
              </a:ext>
            </a:extLst>
          </p:cNvPr>
          <p:cNvGrpSpPr/>
          <p:nvPr/>
        </p:nvGrpSpPr>
        <p:grpSpPr>
          <a:xfrm>
            <a:off x="8512567" y="4616191"/>
            <a:ext cx="2761860" cy="1268963"/>
            <a:chOff x="8140635" y="321904"/>
            <a:chExt cx="2761860" cy="1268963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DCBC990B-B9F1-B051-950A-DA7E5C0A2893}"/>
                </a:ext>
              </a:extLst>
            </p:cNvPr>
            <p:cNvGrpSpPr/>
            <p:nvPr/>
          </p:nvGrpSpPr>
          <p:grpSpPr>
            <a:xfrm>
              <a:off x="8140635" y="321904"/>
              <a:ext cx="2761860" cy="1268963"/>
              <a:chOff x="5306280" y="317239"/>
              <a:chExt cx="2761860" cy="1268963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D80C5BF6-69F4-7B87-4581-C8606994E3E9}"/>
                  </a:ext>
                </a:extLst>
              </p:cNvPr>
              <p:cNvSpPr/>
              <p:nvPr/>
            </p:nvSpPr>
            <p:spPr>
              <a:xfrm>
                <a:off x="5410201" y="625150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D9FEE16-41CF-E6B5-51E1-53FAA531ECAB}"/>
                  </a:ext>
                </a:extLst>
              </p:cNvPr>
              <p:cNvSpPr/>
              <p:nvPr/>
            </p:nvSpPr>
            <p:spPr>
              <a:xfrm>
                <a:off x="7546911" y="625150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E13F44-EEA5-983F-1C18-85E5E8D56E37}"/>
                  </a:ext>
                </a:extLst>
              </p:cNvPr>
              <p:cNvSpPr/>
              <p:nvPr/>
            </p:nvSpPr>
            <p:spPr>
              <a:xfrm>
                <a:off x="5306280" y="317239"/>
                <a:ext cx="2761860" cy="1268963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111BFE65-250C-2284-032C-420C25A14234}"/>
                  </a:ext>
                </a:extLst>
              </p:cNvPr>
              <p:cNvSpPr/>
              <p:nvPr/>
            </p:nvSpPr>
            <p:spPr>
              <a:xfrm>
                <a:off x="6052459" y="628258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Flèche : droite 47">
                <a:extLst>
                  <a:ext uri="{FF2B5EF4-FFF2-40B4-BE49-F238E27FC236}">
                    <a16:creationId xmlns:a16="http://schemas.microsoft.com/office/drawing/2014/main" id="{734DE707-2D0E-3772-2396-18D98F1A1009}"/>
                  </a:ext>
                </a:extLst>
              </p:cNvPr>
              <p:cNvSpPr/>
              <p:nvPr/>
            </p:nvSpPr>
            <p:spPr>
              <a:xfrm rot="5400000">
                <a:off x="5410201" y="120909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Flèche : droite 48">
                <a:extLst>
                  <a:ext uri="{FF2B5EF4-FFF2-40B4-BE49-F238E27FC236}">
                    <a16:creationId xmlns:a16="http://schemas.microsoft.com/office/drawing/2014/main" id="{8FFA63F5-7709-D8B2-F283-379FF34D9957}"/>
                  </a:ext>
                </a:extLst>
              </p:cNvPr>
              <p:cNvSpPr/>
              <p:nvPr/>
            </p:nvSpPr>
            <p:spPr>
              <a:xfrm rot="5400000">
                <a:off x="6052459" y="120909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FBF5D3C-9410-0A66-B03E-A13F29CF9D58}"/>
                  </a:ext>
                </a:extLst>
              </p:cNvPr>
              <p:cNvSpPr/>
              <p:nvPr/>
            </p:nvSpPr>
            <p:spPr>
              <a:xfrm>
                <a:off x="7011359" y="628258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1" name="Connecteur : en arc 50">
                <a:extLst>
                  <a:ext uri="{FF2B5EF4-FFF2-40B4-BE49-F238E27FC236}">
                    <a16:creationId xmlns:a16="http://schemas.microsoft.com/office/drawing/2014/main" id="{84611FF9-601A-D6C8-73DF-5C7EFE868090}"/>
                  </a:ext>
                </a:extLst>
              </p:cNvPr>
              <p:cNvCxnSpPr>
                <a:cxnSpLocks/>
                <a:stCxn id="44" idx="0"/>
                <a:endCxn id="50" idx="0"/>
              </p:cNvCxnSpPr>
              <p:nvPr/>
            </p:nvCxnSpPr>
            <p:spPr>
              <a:xfrm rot="16200000" flipH="1">
                <a:off x="6391173" y="-173875"/>
                <a:ext cx="3108" cy="1601158"/>
              </a:xfrm>
              <a:prstGeom prst="curvedConnector3">
                <a:avLst>
                  <a:gd name="adj1" fmla="val -7355212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Signe de multiplication 41">
              <a:extLst>
                <a:ext uri="{FF2B5EF4-FFF2-40B4-BE49-F238E27FC236}">
                  <a16:creationId xmlns:a16="http://schemas.microsoft.com/office/drawing/2014/main" id="{5DCDAA9F-D645-A25F-C0F5-A74A34180624}"/>
                </a:ext>
              </a:extLst>
            </p:cNvPr>
            <p:cNvSpPr/>
            <p:nvPr/>
          </p:nvSpPr>
          <p:spPr>
            <a:xfrm>
              <a:off x="8886814" y="1091276"/>
              <a:ext cx="363895" cy="329687"/>
            </a:xfrm>
            <a:prstGeom prst="mathMultiply">
              <a:avLst/>
            </a:prstGeom>
            <a:solidFill>
              <a:srgbClr val="FF0000"/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312470DF-A12B-A4F9-864A-CF236DC240A6}"/>
                </a:ext>
              </a:extLst>
            </p:cNvPr>
            <p:cNvSpPr txBox="1"/>
            <p:nvPr/>
          </p:nvSpPr>
          <p:spPr>
            <a:xfrm>
              <a:off x="10381266" y="1322973"/>
              <a:ext cx="510920" cy="26789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1600" b="1" noProof="0" dirty="0"/>
                <a:t>AGE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ED7921F9-EC09-E7B3-FFC2-7BDB5AAEF673}"/>
              </a:ext>
            </a:extLst>
          </p:cNvPr>
          <p:cNvGrpSpPr/>
          <p:nvPr/>
        </p:nvGrpSpPr>
        <p:grpSpPr>
          <a:xfrm>
            <a:off x="7237821" y="3581942"/>
            <a:ext cx="658583" cy="615700"/>
            <a:chOff x="5306280" y="1855235"/>
            <a:chExt cx="1520890" cy="133427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3714865-577B-C4A5-017C-97A22FC79715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C2B2A0F2-64C0-18E4-B190-09734F0156E9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7244AF-29DC-759B-E9CE-26A15B68A23C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56" name="Flèche : droite 55">
              <a:extLst>
                <a:ext uri="{FF2B5EF4-FFF2-40B4-BE49-F238E27FC236}">
                  <a16:creationId xmlns:a16="http://schemas.microsoft.com/office/drawing/2014/main" id="{00BC05AB-18A8-E62D-A539-37BB04A8DDCF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Connecteur : en arc 56">
              <a:extLst>
                <a:ext uri="{FF2B5EF4-FFF2-40B4-BE49-F238E27FC236}">
                  <a16:creationId xmlns:a16="http://schemas.microsoft.com/office/drawing/2014/main" id="{AB9C6E42-FD4F-4BC7-B069-C8FAAEF65B7E}"/>
                </a:ext>
              </a:extLst>
            </p:cNvPr>
            <p:cNvCxnSpPr>
              <a:cxnSpLocks/>
              <a:stCxn id="54" idx="0"/>
              <a:endCxn id="55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167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DAADA-DB8F-6E08-B198-F51A9C6CC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B738D3-5F0E-9624-3F2D-5F1F5653FECE}"/>
              </a:ext>
            </a:extLst>
          </p:cNvPr>
          <p:cNvSpPr/>
          <p:nvPr/>
        </p:nvSpPr>
        <p:spPr>
          <a:xfrm>
            <a:off x="500741" y="1142683"/>
            <a:ext cx="11190517" cy="648795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26C6FB-6E42-DA92-7B08-C1349B3066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3990" y="6551529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63E5B5-9F9B-2F1F-DA5C-6B61379FCF94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57BF11C-4470-BB58-433B-9591994CD2D7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10D79-BA2C-4742-B599-37216EDE41B9}"/>
              </a:ext>
            </a:extLst>
          </p:cNvPr>
          <p:cNvSpPr/>
          <p:nvPr/>
        </p:nvSpPr>
        <p:spPr>
          <a:xfrm>
            <a:off x="500742" y="1142682"/>
            <a:ext cx="11190515" cy="540756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6473180-8E85-E769-72F8-FBBD6C4EBE3E}"/>
              </a:ext>
            </a:extLst>
          </p:cNvPr>
          <p:cNvSpPr txBox="1"/>
          <p:nvPr/>
        </p:nvSpPr>
        <p:spPr>
          <a:xfrm>
            <a:off x="500741" y="1142683"/>
            <a:ext cx="11190517" cy="485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Non-Wright-Fisher Models (NWF) </a:t>
            </a:r>
            <a:r>
              <a:rPr lang="en-US" sz="2000" b="1" noProof="0" dirty="0"/>
              <a:t>: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5FF1D4D-526E-9A4F-FA29-D4F37A6FB45C}"/>
              </a:ext>
            </a:extLst>
          </p:cNvPr>
          <p:cNvCxnSpPr>
            <a:cxnSpLocks/>
          </p:cNvCxnSpPr>
          <p:nvPr/>
        </p:nvCxnSpPr>
        <p:spPr>
          <a:xfrm flipV="1">
            <a:off x="42652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73FE360-AB44-9EBA-07DA-82A0F9254760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552385"/>
          </a:xfrm>
          <a:prstGeom prst="line">
            <a:avLst/>
          </a:prstGeom>
          <a:ln w="19050" cmpd="sng">
            <a:solidFill>
              <a:srgbClr val="29485D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EDC4ED0-74C1-D257-714B-700BAD1561FD}"/>
              </a:ext>
            </a:extLst>
          </p:cNvPr>
          <p:cNvSpPr txBox="1"/>
          <p:nvPr/>
        </p:nvSpPr>
        <p:spPr>
          <a:xfrm>
            <a:off x="947739" y="1946853"/>
            <a:ext cx="4764802" cy="14875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Non-Overlapping generations </a:t>
            </a:r>
            <a:br>
              <a:rPr lang="en-US" sz="2000" noProof="0" dirty="0"/>
            </a:br>
            <a:r>
              <a:rPr lang="en-US" sz="2000" noProof="0" dirty="0"/>
              <a:t>	</a:t>
            </a:r>
            <a:r>
              <a:rPr lang="en-US" noProof="0" dirty="0"/>
              <a:t>=&gt; Individuals may survive multiple years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endParaRPr lang="en-US" noProof="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-&gt; 3 different Reproduction Systems :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8BCB9F6-A1F1-552F-E239-3947A837F972}"/>
              </a:ext>
            </a:extLst>
          </p:cNvPr>
          <p:cNvCxnSpPr>
            <a:cxnSpLocks/>
          </p:cNvCxnSpPr>
          <p:nvPr/>
        </p:nvCxnSpPr>
        <p:spPr>
          <a:xfrm flipV="1">
            <a:off x="7961812" y="3834581"/>
            <a:ext cx="0" cy="271566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F9B510A8-C682-FD6F-2841-EBD428677247}"/>
              </a:ext>
            </a:extLst>
          </p:cNvPr>
          <p:cNvSpPr txBox="1"/>
          <p:nvPr/>
        </p:nvSpPr>
        <p:spPr>
          <a:xfrm>
            <a:off x="6617110" y="1946853"/>
            <a:ext cx="4984955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-&gt; Average Population Size and  average Sex Ratio are constant</a:t>
            </a:r>
            <a:br>
              <a:rPr lang="en-US" sz="1800" noProof="0" dirty="0"/>
            </a:br>
            <a:r>
              <a:rPr lang="en-US" sz="1800" noProof="0" dirty="0"/>
              <a:t>	</a:t>
            </a:r>
            <a:r>
              <a:rPr lang="en-US" noProof="0" dirty="0"/>
              <a:t>=&gt; Carrying Capacity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05D05B4-B6E1-5384-BD38-FA286BAD72DC}"/>
              </a:ext>
            </a:extLst>
          </p:cNvPr>
          <p:cNvSpPr txBox="1"/>
          <p:nvPr/>
        </p:nvSpPr>
        <p:spPr>
          <a:xfrm>
            <a:off x="531846" y="3792704"/>
            <a:ext cx="3733365" cy="259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Vanilla (NWF_V):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noProof="0" dirty="0"/>
              <a:t>Each </a:t>
            </a:r>
            <a:r>
              <a:rPr lang="en-US" noProof="0" dirty="0"/>
              <a:t>Year</a:t>
            </a:r>
            <a:r>
              <a:rPr lang="en-US" sz="1800" noProof="0" dirty="0"/>
              <a:t>,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F</a:t>
            </a:r>
            <a:r>
              <a:rPr lang="en-US" sz="1800" noProof="0" dirty="0"/>
              <a:t>ormations of male-female couple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=&gt; males and females reproduce once a year in maximum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511623B-DF37-5D1A-02CE-D8C7B1A91E51}"/>
              </a:ext>
            </a:extLst>
          </p:cNvPr>
          <p:cNvSpPr txBox="1"/>
          <p:nvPr/>
        </p:nvSpPr>
        <p:spPr>
          <a:xfrm>
            <a:off x="4265212" y="3722171"/>
            <a:ext cx="3696600" cy="2892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Female Choice </a:t>
            </a:r>
            <a:br>
              <a:rPr lang="en-US" b="1" noProof="0" dirty="0"/>
            </a:br>
            <a:r>
              <a:rPr lang="en-US" sz="1800" b="1" noProof="0" dirty="0"/>
              <a:t>(NWF_FC):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All female reproduce once a year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They choose their male randomly among the population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=&gt; males can reproduce several times a year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44657A-63DF-D5C3-62CA-9CE1FDB7F74F}"/>
              </a:ext>
            </a:extLst>
          </p:cNvPr>
          <p:cNvSpPr txBox="1"/>
          <p:nvPr/>
        </p:nvSpPr>
        <p:spPr>
          <a:xfrm>
            <a:off x="7961811" y="3792703"/>
            <a:ext cx="3729447" cy="2751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800" b="1" noProof="0" dirty="0"/>
              <a:t>NWF Life Table (NWF_</a:t>
            </a:r>
            <a:r>
              <a:rPr lang="en-US" b="1" noProof="0" dirty="0"/>
              <a:t>LT</a:t>
            </a:r>
            <a:r>
              <a:rPr lang="en-US" sz="1800" b="1" noProof="0" dirty="0"/>
              <a:t>):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Same as Female Choice, except  the addition of an age structure: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a mortality table (♂ &amp; ♀)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- a fertility table (♀)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noProof="0" dirty="0"/>
              <a:t>	=&gt; female may not reproduce every years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F8ABBEC-4BCA-3472-9483-45F9713C36BC}"/>
              </a:ext>
            </a:extLst>
          </p:cNvPr>
          <p:cNvGrpSpPr/>
          <p:nvPr/>
        </p:nvGrpSpPr>
        <p:grpSpPr>
          <a:xfrm>
            <a:off x="3534799" y="3578811"/>
            <a:ext cx="658583" cy="615243"/>
            <a:chOff x="1101793" y="1838131"/>
            <a:chExt cx="1520890" cy="1334277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FD045C1-DA42-FC5F-6211-B445BAF59A2C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60A0D4F9-D273-86E2-B2B2-D82DD3E65498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C830CE21-4643-5B70-C18E-ADE659B0C086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5" name="Ellipse 14">
                    <a:extLst>
                      <a:ext uri="{FF2B5EF4-FFF2-40B4-BE49-F238E27FC236}">
                        <a16:creationId xmlns:a16="http://schemas.microsoft.com/office/drawing/2014/main" id="{ACD33AAD-2AB1-8705-E855-B8FFA5044D97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032B1F42-E026-B2C0-EE5A-996741AB8E0D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356D9B27-C27D-F1DF-975B-46A587A905BA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" name="Flèche : droite 9">
                <a:extLst>
                  <a:ext uri="{FF2B5EF4-FFF2-40B4-BE49-F238E27FC236}">
                    <a16:creationId xmlns:a16="http://schemas.microsoft.com/office/drawing/2014/main" id="{8A039543-D8FC-E23E-36D5-74B90B43721B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452EB1-0505-C9C1-D8D2-4013293CAFEB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6E0BB71-E929-4AD3-C46F-0F5B849D9901}"/>
              </a:ext>
            </a:extLst>
          </p:cNvPr>
          <p:cNvGrpSpPr/>
          <p:nvPr/>
        </p:nvGrpSpPr>
        <p:grpSpPr>
          <a:xfrm>
            <a:off x="10949994" y="3583681"/>
            <a:ext cx="658583" cy="616529"/>
            <a:chOff x="8140635" y="1863010"/>
            <a:chExt cx="1520890" cy="1334277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B0BE8883-6532-02AE-C4F3-D2484551215B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B7E497-77CC-3432-FA40-84ABCE1DBDD1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1A3A8B3E-76F9-2B92-A4AC-EBE34EAB1C58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27AA2B-8248-B20C-F486-2070B4B5B0A3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48A1BB41-178F-761C-EE64-2DBA1F9979CF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Connecteur : en arc 27">
                <a:extLst>
                  <a:ext uri="{FF2B5EF4-FFF2-40B4-BE49-F238E27FC236}">
                    <a16:creationId xmlns:a16="http://schemas.microsoft.com/office/drawing/2014/main" id="{02B2F02C-2BC3-BD53-20F7-C3D7E339183E}"/>
                  </a:ext>
                </a:extLst>
              </p:cNvPr>
              <p:cNvCxnSpPr>
                <a:cxnSpLocks/>
                <a:stCxn id="24" idx="0"/>
                <a:endCxn id="2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que 18" descr="Point d’interrogation avec un remplissage uni">
              <a:extLst>
                <a:ext uri="{FF2B5EF4-FFF2-40B4-BE49-F238E27FC236}">
                  <a16:creationId xmlns:a16="http://schemas.microsoft.com/office/drawing/2014/main" id="{9B3FADCB-63DE-79D5-011D-D33DFCBF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B7B39E46-FF17-6D47-D331-9138E6280BFC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A950C220-4908-4410-F310-ADFD8C412453}"/>
              </a:ext>
            </a:extLst>
          </p:cNvPr>
          <p:cNvGrpSpPr/>
          <p:nvPr/>
        </p:nvGrpSpPr>
        <p:grpSpPr>
          <a:xfrm>
            <a:off x="7237821" y="3581942"/>
            <a:ext cx="658583" cy="615700"/>
            <a:chOff x="5306280" y="1855235"/>
            <a:chExt cx="1520890" cy="133427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A170D73-A5A2-C320-1530-EA995B93D26A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D420CB55-EA8D-EA94-52A2-7EE0493599EB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4559F2E-85D9-AD49-6B80-42600B95201F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6" name="Flèche : droite 45">
              <a:extLst>
                <a:ext uri="{FF2B5EF4-FFF2-40B4-BE49-F238E27FC236}">
                  <a16:creationId xmlns:a16="http://schemas.microsoft.com/office/drawing/2014/main" id="{0AE5CDD9-6906-5F9A-5FF5-2F897892C510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Connecteur : en arc 46">
              <a:extLst>
                <a:ext uri="{FF2B5EF4-FFF2-40B4-BE49-F238E27FC236}">
                  <a16:creationId xmlns:a16="http://schemas.microsoft.com/office/drawing/2014/main" id="{9D53FC15-2D3F-B8FB-E39F-A8B822B20AFC}"/>
                </a:ext>
              </a:extLst>
            </p:cNvPr>
            <p:cNvCxnSpPr>
              <a:cxnSpLocks/>
              <a:stCxn id="44" idx="0"/>
              <a:endCxn id="45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05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22D81-B563-B95A-1425-9A4E7C8F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BE146DF-ACB8-53B7-A7CE-7B9ED136DD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D52FF8-FD8C-5E58-01DC-92B7F6D41D42}"/>
              </a:ext>
            </a:extLst>
          </p:cNvPr>
          <p:cNvSpPr txBox="1"/>
          <p:nvPr/>
        </p:nvSpPr>
        <p:spPr>
          <a:xfrm>
            <a:off x="380999" y="224812"/>
            <a:ext cx="609444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Genetic Diversity</a:t>
            </a:r>
            <a:endParaRPr lang="en-US" sz="3200" b="1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32F643C-E1E2-81B9-C8C2-69DF9B7BBA85}"/>
              </a:ext>
            </a:extLst>
          </p:cNvPr>
          <p:cNvSpPr txBox="1"/>
          <p:nvPr/>
        </p:nvSpPr>
        <p:spPr>
          <a:xfrm>
            <a:off x="11761236" y="6386966"/>
            <a:ext cx="23793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D913B7F-E49A-903D-DA7B-A5C549C22945}"/>
                  </a:ext>
                </a:extLst>
              </p:cNvPr>
              <p:cNvSpPr txBox="1"/>
              <p:nvPr/>
            </p:nvSpPr>
            <p:spPr>
              <a:xfrm>
                <a:off x="1243771" y="3559400"/>
                <a:ext cx="2158258" cy="80259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>
                  <a:spcBef>
                    <a:spcPts val="11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sz="2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noProof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noProof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noProof="0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D913B7F-E49A-903D-DA7B-A5C549C22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771" y="3559400"/>
                <a:ext cx="2158258" cy="802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3E55912-5F8B-D368-2DC4-0DE76A4C12DE}"/>
                  </a:ext>
                </a:extLst>
              </p:cNvPr>
              <p:cNvSpPr txBox="1"/>
              <p:nvPr/>
            </p:nvSpPr>
            <p:spPr>
              <a:xfrm>
                <a:off x="1243771" y="4614398"/>
                <a:ext cx="3028449" cy="1005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>
                  <a:lnSpc>
                    <a:spcPts val="2300"/>
                  </a:lnSpc>
                  <a:spcBef>
                    <a:spcPts val="1150"/>
                  </a:spcBef>
                </a:pPr>
                <a:r>
                  <a:rPr lang="en-US" sz="1400" i="1" noProof="0" dirty="0"/>
                  <a:t>n: number of sequences sampled</a:t>
                </a:r>
              </a:p>
              <a:p>
                <a:pPr>
                  <a:lnSpc>
                    <a:spcPts val="2300"/>
                  </a:lnSpc>
                  <a:spcBef>
                    <a:spcPts val="11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i="1" noProof="0" dirty="0"/>
                  <a:t>: number of nucleotide differences between </a:t>
                </a:r>
                <a:r>
                  <a:rPr lang="en-US" sz="1400" i="1" noProof="0" dirty="0" err="1"/>
                  <a:t>ith</a:t>
                </a:r>
                <a:r>
                  <a:rPr lang="en-US" sz="1400" i="1" noProof="0" dirty="0"/>
                  <a:t> and </a:t>
                </a:r>
                <a:r>
                  <a:rPr lang="en-US" sz="1400" i="1" noProof="0" dirty="0" err="1"/>
                  <a:t>jth</a:t>
                </a:r>
                <a:r>
                  <a:rPr lang="en-US" sz="1400" i="1" noProof="0" dirty="0"/>
                  <a:t> sequences</a:t>
                </a:r>
                <a:endParaRPr lang="en-US" sz="1200" i="1" noProof="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3E55912-5F8B-D368-2DC4-0DE76A4C1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771" y="4614398"/>
                <a:ext cx="3028449" cy="1005853"/>
              </a:xfrm>
              <a:prstGeom prst="rect">
                <a:avLst/>
              </a:prstGeom>
              <a:blipFill>
                <a:blip r:embed="rId4"/>
                <a:stretch>
                  <a:fillRect l="-3622" t="-606" r="-1811" b="-10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B508862-C7DD-08C6-9485-E917B1DA8B8F}"/>
                  </a:ext>
                </a:extLst>
              </p:cNvPr>
              <p:cNvSpPr txBox="1"/>
              <p:nvPr/>
            </p:nvSpPr>
            <p:spPr>
              <a:xfrm>
                <a:off x="498232" y="1445168"/>
                <a:ext cx="10956205" cy="1785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>
                  <a:spcBef>
                    <a:spcPts val="1150"/>
                  </a:spcBef>
                </a:pPr>
                <a:r>
                  <a:rPr lang="en-US" sz="2400" noProof="0" dirty="0"/>
                  <a:t>=&gt; Measure of all the differences found in genomes of a species or a population</a:t>
                </a:r>
              </a:p>
              <a:p>
                <a:pPr>
                  <a:spcBef>
                    <a:spcPts val="1150"/>
                  </a:spcBef>
                </a:pPr>
                <a:endParaRPr lang="en-US" sz="2400" noProof="0" dirty="0"/>
              </a:p>
              <a:p>
                <a:pPr>
                  <a:spcBef>
                    <a:spcPts val="1150"/>
                  </a:spcBef>
                </a:pPr>
                <a:r>
                  <a:rPr lang="en-US" sz="2400" noProof="0" dirty="0"/>
                  <a:t>- </a:t>
                </a:r>
                <a:r>
                  <a:rPr lang="en-US" sz="2400" b="1" noProof="0" dirty="0"/>
                  <a:t>Nucleotide diversity  </a:t>
                </a:r>
                <a14:m>
                  <m:oMath xmlns:m="http://schemas.openxmlformats.org/officeDocument/2006/math">
                    <m:r>
                      <a:rPr lang="en-US" sz="2400" b="1" i="1" noProof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noProof="0" dirty="0"/>
                  <a:t> : average number of nucleotide differences per site within a sequence in a population				</a:t>
                </a: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B508862-C7DD-08C6-9485-E917B1DA8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2" y="1445168"/>
                <a:ext cx="10956205" cy="1785104"/>
              </a:xfrm>
              <a:prstGeom prst="rect">
                <a:avLst/>
              </a:prstGeom>
              <a:blipFill>
                <a:blip r:embed="rId5"/>
                <a:stretch>
                  <a:fillRect l="-1725" t="-4778" r="-56" b="-9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>
            <a:extLst>
              <a:ext uri="{FF2B5EF4-FFF2-40B4-BE49-F238E27FC236}">
                <a16:creationId xmlns:a16="http://schemas.microsoft.com/office/drawing/2014/main" id="{3BE3C9E4-4CC3-70CF-6562-FB0B69A1BC40}"/>
              </a:ext>
            </a:extLst>
          </p:cNvPr>
          <p:cNvGrpSpPr/>
          <p:nvPr/>
        </p:nvGrpSpPr>
        <p:grpSpPr>
          <a:xfrm>
            <a:off x="5472973" y="3473253"/>
            <a:ext cx="5576796" cy="2736953"/>
            <a:chOff x="5243597" y="4021120"/>
            <a:chExt cx="5576796" cy="2736953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8AD61B3E-32F9-445E-04AF-C713E5E4C39B}"/>
                </a:ext>
              </a:extLst>
            </p:cNvPr>
            <p:cNvGrpSpPr/>
            <p:nvPr/>
          </p:nvGrpSpPr>
          <p:grpSpPr>
            <a:xfrm>
              <a:off x="5243597" y="4021120"/>
              <a:ext cx="4003040" cy="2522068"/>
              <a:chOff x="2021840" y="3429000"/>
              <a:chExt cx="4003040" cy="2522068"/>
            </a:xfrm>
          </p:grpSpPr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EBDF24B9-1F60-30BE-4FA1-71DBF375759F}"/>
                  </a:ext>
                </a:extLst>
              </p:cNvPr>
              <p:cNvSpPr/>
              <p:nvPr/>
            </p:nvSpPr>
            <p:spPr>
              <a:xfrm>
                <a:off x="2659224" y="3592286"/>
                <a:ext cx="195943" cy="1955721"/>
              </a:xfrm>
              <a:prstGeom prst="roundRect">
                <a:avLst/>
              </a:prstGeom>
              <a:noFill/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A780A5B-D540-6640-0840-BBE230AD6B34}"/>
                  </a:ext>
                </a:extLst>
              </p:cNvPr>
              <p:cNvSpPr txBox="1"/>
              <p:nvPr/>
            </p:nvSpPr>
            <p:spPr>
              <a:xfrm>
                <a:off x="2149152" y="3510462"/>
                <a:ext cx="3803780" cy="2037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150"/>
                  </a:spcBef>
                </a:pP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C G </a:t>
                </a:r>
                <a:r>
                  <a:rPr lang="en-US" noProof="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noProof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</a:t>
                </a:r>
                <a:r>
                  <a:rPr lang="en-US" noProof="0" dirty="0" err="1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C G </a:t>
                </a:r>
                <a:r>
                  <a:rPr lang="en-US" noProof="0" dirty="0" err="1">
                    <a:solidFill>
                      <a:srgbClr val="7030A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C A </a:t>
                </a:r>
                <a:r>
                  <a:rPr lang="en-US" noProof="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T G</a:t>
                </a:r>
                <a:b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C G </a:t>
                </a:r>
                <a:r>
                  <a:rPr lang="en-US" noProof="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noProof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</a:t>
                </a:r>
                <a:r>
                  <a:rPr lang="en-US" noProof="0" dirty="0" err="1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C G </a:t>
                </a:r>
                <a:r>
                  <a:rPr lang="en-US" noProof="0" dirty="0" err="1">
                    <a:solidFill>
                      <a:srgbClr val="7030A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C A </a:t>
                </a:r>
                <a:r>
                  <a:rPr lang="en-US" noProof="0" dirty="0" err="1">
                    <a:solidFill>
                      <a:srgbClr val="00B05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noProof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 G </a:t>
                </a:r>
                <a:b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C G </a:t>
                </a:r>
                <a:r>
                  <a:rPr lang="en-US" noProof="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noProof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</a:t>
                </a:r>
                <a:r>
                  <a:rPr lang="en-US" noProof="0" dirty="0">
                    <a:solidFill>
                      <a:srgbClr val="00B05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C G </a:t>
                </a:r>
                <a:r>
                  <a:rPr lang="en-US" noProof="0" dirty="0" err="1">
                    <a:solidFill>
                      <a:srgbClr val="7030A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C A </a:t>
                </a:r>
                <a:r>
                  <a:rPr lang="en-US" noProof="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T G </a:t>
                </a:r>
                <a:b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C G </a:t>
                </a:r>
                <a:r>
                  <a:rPr lang="en-US" noProof="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noProof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</a:t>
                </a:r>
                <a:r>
                  <a:rPr lang="en-US" noProof="0" dirty="0">
                    <a:solidFill>
                      <a:srgbClr val="00B05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C G </a:t>
                </a:r>
                <a:r>
                  <a:rPr lang="en-US" noProof="0" dirty="0" err="1">
                    <a:solidFill>
                      <a:srgbClr val="7030A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C A </a:t>
                </a:r>
                <a:r>
                  <a:rPr lang="en-US" noProof="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T G </a:t>
                </a:r>
                <a:b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C G </a:t>
                </a:r>
                <a:r>
                  <a:rPr lang="en-US" noProof="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noProof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</a:t>
                </a:r>
                <a:r>
                  <a:rPr lang="en-US" noProof="0" dirty="0">
                    <a:solidFill>
                      <a:srgbClr val="00B05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 T C G </a:t>
                </a:r>
                <a:r>
                  <a:rPr lang="en-US" noProof="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C A </a:t>
                </a:r>
                <a:r>
                  <a:rPr lang="en-US" noProof="0" dirty="0">
                    <a:solidFill>
                      <a:srgbClr val="7030A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en-US" noProof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T G 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8414C8F5-ADF1-BF56-CC34-80BC2EE11009}"/>
                  </a:ext>
                </a:extLst>
              </p:cNvPr>
              <p:cNvSpPr/>
              <p:nvPr/>
            </p:nvSpPr>
            <p:spPr>
              <a:xfrm>
                <a:off x="3541743" y="3592286"/>
                <a:ext cx="195943" cy="1955721"/>
              </a:xfrm>
              <a:prstGeom prst="roundRect">
                <a:avLst/>
              </a:prstGeom>
              <a:noFill/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05E78CD7-ED47-707C-10D8-2A1587352061}"/>
                  </a:ext>
                </a:extLst>
              </p:cNvPr>
              <p:cNvSpPr/>
              <p:nvPr/>
            </p:nvSpPr>
            <p:spPr>
              <a:xfrm>
                <a:off x="4428924" y="3592285"/>
                <a:ext cx="195943" cy="1955721"/>
              </a:xfrm>
              <a:prstGeom prst="roundRect">
                <a:avLst/>
              </a:prstGeom>
              <a:noFill/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6E763D5D-566D-A055-441F-CE4938D5D55B}"/>
                  </a:ext>
                </a:extLst>
              </p:cNvPr>
              <p:cNvSpPr/>
              <p:nvPr/>
            </p:nvSpPr>
            <p:spPr>
              <a:xfrm>
                <a:off x="5173046" y="3592286"/>
                <a:ext cx="195943" cy="1955721"/>
              </a:xfrm>
              <a:prstGeom prst="roundRect">
                <a:avLst/>
              </a:prstGeom>
              <a:noFill/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8640AB83-C9D0-A011-3F1C-20F42A75559E}"/>
                  </a:ext>
                </a:extLst>
              </p:cNvPr>
              <p:cNvSpPr/>
              <p:nvPr/>
            </p:nvSpPr>
            <p:spPr>
              <a:xfrm>
                <a:off x="2021840" y="3429000"/>
                <a:ext cx="4003040" cy="2240280"/>
              </a:xfrm>
              <a:prstGeom prst="roundRect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6CF5C70-177A-4FDD-005D-D37AF877BB34}"/>
                  </a:ext>
                </a:extLst>
              </p:cNvPr>
              <p:cNvSpPr txBox="1"/>
              <p:nvPr/>
            </p:nvSpPr>
            <p:spPr>
              <a:xfrm>
                <a:off x="2560527" y="5683174"/>
                <a:ext cx="507793" cy="26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:r>
                  <a:rPr lang="en-US" sz="1600" noProof="0" dirty="0">
                    <a:solidFill>
                      <a:srgbClr val="0070C0"/>
                    </a:solidFill>
                  </a:rPr>
                  <a:t>T</a:t>
                </a:r>
                <a:r>
                  <a:rPr lang="en-US" sz="1600" noProof="0" dirty="0"/>
                  <a:t> / </a:t>
                </a:r>
                <a:r>
                  <a:rPr lang="en-US" sz="1600" noProof="0" dirty="0">
                    <a:solidFill>
                      <a:srgbClr val="FF0000"/>
                    </a:solidFill>
                  </a:rPr>
                  <a:t>C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7700618-614C-D1F6-30B3-1C5AD877367B}"/>
                  </a:ext>
                </a:extLst>
              </p:cNvPr>
              <p:cNvSpPr txBox="1"/>
              <p:nvPr/>
            </p:nvSpPr>
            <p:spPr>
              <a:xfrm>
                <a:off x="3385817" y="5683174"/>
                <a:ext cx="507793" cy="26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:r>
                  <a:rPr lang="en-US" sz="1600" noProof="0" dirty="0">
                    <a:solidFill>
                      <a:srgbClr val="0070C0"/>
                    </a:solidFill>
                  </a:rPr>
                  <a:t>T</a:t>
                </a:r>
                <a:r>
                  <a:rPr lang="en-US" sz="1600" noProof="0" dirty="0"/>
                  <a:t> / </a:t>
                </a:r>
                <a:r>
                  <a:rPr lang="en-US" sz="1600" noProof="0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8815BD6-9830-DC65-8F79-3FE76FB8CE29}"/>
                  </a:ext>
                </a:extLst>
              </p:cNvPr>
              <p:cNvSpPr txBox="1"/>
              <p:nvPr/>
            </p:nvSpPr>
            <p:spPr>
              <a:xfrm>
                <a:off x="4268336" y="5660162"/>
                <a:ext cx="507793" cy="26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:r>
                  <a:rPr lang="en-US" sz="1600" noProof="0" dirty="0">
                    <a:solidFill>
                      <a:srgbClr val="7030A0"/>
                    </a:solidFill>
                  </a:rPr>
                  <a:t>G</a:t>
                </a:r>
                <a:r>
                  <a:rPr lang="en-US" sz="1600" noProof="0" dirty="0"/>
                  <a:t> / </a:t>
                </a:r>
                <a:r>
                  <a:rPr lang="en-US" sz="1600" noProof="0" dirty="0">
                    <a:solidFill>
                      <a:srgbClr val="FF0000"/>
                    </a:solidFill>
                  </a:rPr>
                  <a:t>C</a:t>
                </a: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ACE95323-E36C-2A85-9A31-A3E222C1F7DA}"/>
                  </a:ext>
                </a:extLst>
              </p:cNvPr>
              <p:cNvSpPr txBox="1"/>
              <p:nvPr/>
            </p:nvSpPr>
            <p:spPr>
              <a:xfrm>
                <a:off x="4924275" y="5680482"/>
                <a:ext cx="781081" cy="26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:r>
                  <a:rPr lang="en-US" sz="1600" noProof="0" dirty="0">
                    <a:solidFill>
                      <a:srgbClr val="0070C0"/>
                    </a:solidFill>
                  </a:rPr>
                  <a:t>T</a:t>
                </a:r>
                <a:r>
                  <a:rPr lang="en-US" sz="1600" noProof="0" dirty="0"/>
                  <a:t> / </a:t>
                </a:r>
                <a:r>
                  <a:rPr lang="en-US" sz="1600" noProof="0" dirty="0">
                    <a:solidFill>
                      <a:srgbClr val="00B050"/>
                    </a:solidFill>
                  </a:rPr>
                  <a:t>A</a:t>
                </a:r>
                <a:r>
                  <a:rPr lang="en-US" sz="1600" noProof="0" dirty="0"/>
                  <a:t> / </a:t>
                </a:r>
                <a:r>
                  <a:rPr lang="en-US" sz="1600" noProof="0" dirty="0">
                    <a:solidFill>
                      <a:srgbClr val="7030A0"/>
                    </a:solidFill>
                  </a:rPr>
                  <a:t>G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B17F1712-4A19-BE0F-D165-8CAD08A5D6E9}"/>
                    </a:ext>
                  </a:extLst>
                </p:cNvPr>
                <p:cNvSpPr txBox="1"/>
                <p:nvPr/>
              </p:nvSpPr>
              <p:spPr>
                <a:xfrm>
                  <a:off x="9246637" y="6201563"/>
                  <a:ext cx="14957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spcBef>
                      <a:spcPts val="115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⇒ </m:t>
                        </m:r>
                        <m:r>
                          <a:rPr lang="en-US" sz="2400" i="1" noProof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i="1" noProof="0" smtClean="0">
                            <a:latin typeface="Cambria Math" panose="02040503050406030204" pitchFamily="18" charset="0"/>
                          </a:rPr>
                          <m:t>=2,1</m:t>
                        </m:r>
                      </m:oMath>
                    </m:oMathPara>
                  </a14:m>
                  <a:endParaRPr lang="en-US" sz="2400" noProof="0" dirty="0"/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B17F1712-4A19-BE0F-D165-8CAD08A5D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637" y="6201563"/>
                  <a:ext cx="149573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33" r="-4065" b="-98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34D4A2E-9D23-B4E6-59DE-5A338135592D}"/>
                </a:ext>
              </a:extLst>
            </p:cNvPr>
            <p:cNvSpPr/>
            <p:nvPr/>
          </p:nvSpPr>
          <p:spPr>
            <a:xfrm>
              <a:off x="9621362" y="6140127"/>
              <a:ext cx="1199031" cy="617946"/>
            </a:xfrm>
            <a:prstGeom prst="roundRect">
              <a:avLst/>
            </a:prstGeom>
            <a:noFill/>
            <a:ln w="19050" cmpd="sng">
              <a:solidFill>
                <a:srgbClr val="FF000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B95AE7E-B92D-03D5-A730-036A86F95095}"/>
              </a:ext>
            </a:extLst>
          </p:cNvPr>
          <p:cNvSpPr txBox="1"/>
          <p:nvPr/>
        </p:nvSpPr>
        <p:spPr>
          <a:xfrm>
            <a:off x="4574686" y="6402469"/>
            <a:ext cx="4191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Molecular Population Genetics, Hahn (2019)</a:t>
            </a:r>
          </a:p>
        </p:txBody>
      </p:sp>
    </p:spTree>
    <p:extLst>
      <p:ext uri="{BB962C8B-B14F-4D97-AF65-F5344CB8AC3E}">
        <p14:creationId xmlns:p14="http://schemas.microsoft.com/office/powerpoint/2010/main" val="38831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150A-957B-E227-799F-53A26D638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87B5E1-532C-8B51-DAB4-5D5D09CD7E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B71847-67AA-07D2-6111-1626075493E1}"/>
              </a:ext>
            </a:extLst>
          </p:cNvPr>
          <p:cNvSpPr txBox="1"/>
          <p:nvPr/>
        </p:nvSpPr>
        <p:spPr>
          <a:xfrm>
            <a:off x="1598645" y="3152001"/>
            <a:ext cx="899471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/>
            <a:r>
              <a:rPr lang="en-US" sz="3600" noProof="0" dirty="0"/>
              <a:t>C. Models Validation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7A6219-4900-BB4E-6285-BEA3BDC7DCC4}"/>
              </a:ext>
            </a:extLst>
          </p:cNvPr>
          <p:cNvSpPr txBox="1"/>
          <p:nvPr/>
        </p:nvSpPr>
        <p:spPr>
          <a:xfrm>
            <a:off x="11680723" y="6386966"/>
            <a:ext cx="51127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696761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5ABA9-3B82-CFA8-5054-A5D8BC261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79B37907-D3BE-7886-8F3F-C656394BF610}"/>
              </a:ext>
            </a:extLst>
          </p:cNvPr>
          <p:cNvGrpSpPr/>
          <p:nvPr/>
        </p:nvGrpSpPr>
        <p:grpSpPr>
          <a:xfrm>
            <a:off x="108399" y="1947094"/>
            <a:ext cx="11975201" cy="2963812"/>
            <a:chOff x="108399" y="1906341"/>
            <a:chExt cx="11975201" cy="2963812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CB7873A-C914-A737-50C7-2427B184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99" y="1906341"/>
              <a:ext cx="5927621" cy="296381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4AB06F6A-5192-4C9E-FD36-A7B13460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5979" y="1906342"/>
              <a:ext cx="5927621" cy="2963811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97F9E37-8204-28B0-2004-1A8B946F8B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98995" y="6670440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A75507-508C-D541-B5DD-295AF297AD08}"/>
              </a:ext>
            </a:extLst>
          </p:cNvPr>
          <p:cNvSpPr txBox="1"/>
          <p:nvPr/>
        </p:nvSpPr>
        <p:spPr>
          <a:xfrm>
            <a:off x="380998" y="224812"/>
            <a:ext cx="611339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Burn-in Period 		NWF_V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BEE6F09-4ECC-3DFE-8FE1-467D20E71E38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24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2E2C1F5-347C-215C-8516-958ED56CA1AC}"/>
              </a:ext>
            </a:extLst>
          </p:cNvPr>
          <p:cNvSpPr txBox="1"/>
          <p:nvPr/>
        </p:nvSpPr>
        <p:spPr>
          <a:xfrm>
            <a:off x="3184666" y="6007782"/>
            <a:ext cx="5511466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Simulations must last 20000 Ticks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088D858-0EFE-23F7-B6FF-C2187F4D8241}"/>
              </a:ext>
            </a:extLst>
          </p:cNvPr>
          <p:cNvGrpSpPr/>
          <p:nvPr/>
        </p:nvGrpSpPr>
        <p:grpSpPr>
          <a:xfrm>
            <a:off x="6297427" y="211667"/>
            <a:ext cx="658583" cy="615243"/>
            <a:chOff x="1101793" y="1838131"/>
            <a:chExt cx="1520890" cy="133427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F253619-CA32-9549-9F28-E5917675F5FE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BFEEDCF6-4D14-C8C4-A55B-5FBC1D5A075D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635F3AFE-8A2C-76CB-68B1-E4C3CEABD164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24" name="Ellipse 23">
                    <a:extLst>
                      <a:ext uri="{FF2B5EF4-FFF2-40B4-BE49-F238E27FC236}">
                        <a16:creationId xmlns:a16="http://schemas.microsoft.com/office/drawing/2014/main" id="{3DA6C2E9-5943-8624-0C88-31C0B908E67D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24DE47DD-B6B4-E4A4-2F3B-9EB4B62815A4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07B07700-EE7C-9C71-914E-97BA8B5E64B9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11E3D51F-856E-8D8C-7E0C-BB8BF8DB3584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299F2E-D939-85C2-45D1-CFDC8DD02EF5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9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3DF52-AB25-77AC-4FAE-44781577B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FD9F50A-0D15-8538-E2C8-F173CE00A7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0998" y="6599845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67DA91-569E-57B4-B4D6-EAB1318BC7F7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Diversity Estimations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5F4AFA2-594C-5BD8-9B7D-3A5749C3884E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25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06C807A-3D79-D561-C4EC-3EBADD91A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71226"/>
            <a:ext cx="10296523" cy="47591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66A75FDD-3F98-F00A-F898-43BF707AB39E}"/>
              </a:ext>
            </a:extLst>
          </p:cNvPr>
          <p:cNvSpPr/>
          <p:nvPr/>
        </p:nvSpPr>
        <p:spPr>
          <a:xfrm>
            <a:off x="3125754" y="5439747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444E96-5493-DA62-FEC4-C93E1F272824}"/>
              </a:ext>
            </a:extLst>
          </p:cNvPr>
          <p:cNvSpPr/>
          <p:nvPr/>
        </p:nvSpPr>
        <p:spPr>
          <a:xfrm>
            <a:off x="3875313" y="5437958"/>
            <a:ext cx="603381" cy="248816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4719B4-2AFE-794C-9D32-84463B02C6BD}"/>
              </a:ext>
            </a:extLst>
          </p:cNvPr>
          <p:cNvSpPr/>
          <p:nvPr/>
        </p:nvSpPr>
        <p:spPr>
          <a:xfrm>
            <a:off x="4659085" y="5437958"/>
            <a:ext cx="513185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61487-16B3-3DD5-2B10-EE6DD0B3C218}"/>
              </a:ext>
            </a:extLst>
          </p:cNvPr>
          <p:cNvSpPr/>
          <p:nvPr/>
        </p:nvSpPr>
        <p:spPr>
          <a:xfrm>
            <a:off x="2472612" y="5439747"/>
            <a:ext cx="307910" cy="247027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  <a:lumOff val="2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873213-3BF7-F45E-E6E5-77152E57223D}"/>
              </a:ext>
            </a:extLst>
          </p:cNvPr>
          <p:cNvSpPr/>
          <p:nvPr/>
        </p:nvSpPr>
        <p:spPr>
          <a:xfrm>
            <a:off x="8020532" y="5447756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C8F7B4-029E-FBE0-7A1D-1EDBF8C3C620}"/>
              </a:ext>
            </a:extLst>
          </p:cNvPr>
          <p:cNvSpPr/>
          <p:nvPr/>
        </p:nvSpPr>
        <p:spPr>
          <a:xfrm>
            <a:off x="8770091" y="5449545"/>
            <a:ext cx="603382" cy="241660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7024D2-38D2-A7F6-9243-24262CFC64B8}"/>
              </a:ext>
            </a:extLst>
          </p:cNvPr>
          <p:cNvSpPr/>
          <p:nvPr/>
        </p:nvSpPr>
        <p:spPr>
          <a:xfrm>
            <a:off x="9553863" y="5445967"/>
            <a:ext cx="513185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A2405E-E241-B1B7-9CE2-252E1F34B6CD}"/>
              </a:ext>
            </a:extLst>
          </p:cNvPr>
          <p:cNvSpPr/>
          <p:nvPr/>
        </p:nvSpPr>
        <p:spPr>
          <a:xfrm>
            <a:off x="7367390" y="5447756"/>
            <a:ext cx="307910" cy="247027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  <a:lumOff val="2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C3CFA02-6E19-61E1-3BCC-4A42D4122ED2}"/>
              </a:ext>
            </a:extLst>
          </p:cNvPr>
          <p:cNvGrpSpPr/>
          <p:nvPr/>
        </p:nvGrpSpPr>
        <p:grpSpPr>
          <a:xfrm>
            <a:off x="8020532" y="215492"/>
            <a:ext cx="658583" cy="615243"/>
            <a:chOff x="1101793" y="1838131"/>
            <a:chExt cx="1520890" cy="133427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41CD128E-9D31-3B8B-101D-8909F44352A5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735EDFDF-AF50-75B0-75B4-76D08F53D79E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4404724D-9CD8-4CF9-685D-05B729639ACA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9" name="Ellipse 18">
                    <a:extLst>
                      <a:ext uri="{FF2B5EF4-FFF2-40B4-BE49-F238E27FC236}">
                        <a16:creationId xmlns:a16="http://schemas.microsoft.com/office/drawing/2014/main" id="{CE5556D3-FAA6-BAA2-41CB-E2E11461BE1D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AEEFE626-67E1-9BDF-D7EF-9E22CC82C000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63AAED65-C5B0-46B1-5066-9B48EE741B6E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D024E89A-9849-83C8-03B1-6F98F1C80370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B1A857-2221-A543-8C2C-7943F8172CE6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1E77F2C-80AE-6508-F1D1-6E73870C152D}"/>
              </a:ext>
            </a:extLst>
          </p:cNvPr>
          <p:cNvGrpSpPr/>
          <p:nvPr/>
        </p:nvGrpSpPr>
        <p:grpSpPr>
          <a:xfrm>
            <a:off x="8791552" y="226524"/>
            <a:ext cx="658583" cy="615700"/>
            <a:chOff x="5306280" y="1855235"/>
            <a:chExt cx="1520890" cy="13342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F29ED7-E64B-90EC-7411-F3EBFF447C4A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B16E9E3-DF8B-0B01-4080-16BE26E13918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3C8EE5-DD1A-2683-0CF4-20C523903441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0567277B-254C-56D1-5FD4-C5B8FAA9B8A7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Connecteur : en arc 25">
              <a:extLst>
                <a:ext uri="{FF2B5EF4-FFF2-40B4-BE49-F238E27FC236}">
                  <a16:creationId xmlns:a16="http://schemas.microsoft.com/office/drawing/2014/main" id="{9E477B92-BEC2-C555-4CF0-5EE5E927C2CD}"/>
                </a:ext>
              </a:extLst>
            </p:cNvPr>
            <p:cNvCxnSpPr>
              <a:cxnSpLocks/>
              <a:stCxn id="23" idx="0"/>
              <a:endCxn id="24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4A0BB02-017D-09BA-9107-32DBE930D559}"/>
              </a:ext>
            </a:extLst>
          </p:cNvPr>
          <p:cNvGrpSpPr/>
          <p:nvPr/>
        </p:nvGrpSpPr>
        <p:grpSpPr>
          <a:xfrm>
            <a:off x="9570087" y="225695"/>
            <a:ext cx="658583" cy="616529"/>
            <a:chOff x="8140635" y="1863010"/>
            <a:chExt cx="1520890" cy="1334277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07E9E44B-88F6-26B5-7283-087B21C3FBE5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1C9EAD-6D70-92F0-B5D2-E2BF02596397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C0BF3A6-BDDE-EB74-6F70-846096ABE1D3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7C19EAF-6204-3BF8-2F65-7F6C19307CF2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lèche : droite 34">
                <a:extLst>
                  <a:ext uri="{FF2B5EF4-FFF2-40B4-BE49-F238E27FC236}">
                    <a16:creationId xmlns:a16="http://schemas.microsoft.com/office/drawing/2014/main" id="{9AE2FD62-253F-467B-FFD9-569BAD2F1DED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6" name="Connecteur : en arc 35">
                <a:extLst>
                  <a:ext uri="{FF2B5EF4-FFF2-40B4-BE49-F238E27FC236}">
                    <a16:creationId xmlns:a16="http://schemas.microsoft.com/office/drawing/2014/main" id="{E0289914-7F57-9892-8EF4-1B7D684D7716}"/>
                  </a:ext>
                </a:extLst>
              </p:cNvPr>
              <p:cNvCxnSpPr>
                <a:cxnSpLocks/>
                <a:stCxn id="33" idx="0"/>
                <a:endCxn id="34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que 28" descr="Point d’interrogation avec un remplissage uni">
              <a:extLst>
                <a:ext uri="{FF2B5EF4-FFF2-40B4-BE49-F238E27FC236}">
                  <a16:creationId xmlns:a16="http://schemas.microsoft.com/office/drawing/2014/main" id="{78A7B48D-B534-2160-461E-870F7005B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B68B858-2936-5EB7-B455-438CC209B5CA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1D2DBB36-C0DF-3233-0B31-29C27A3E3772}"/>
              </a:ext>
            </a:extLst>
          </p:cNvPr>
          <p:cNvGrpSpPr/>
          <p:nvPr/>
        </p:nvGrpSpPr>
        <p:grpSpPr>
          <a:xfrm>
            <a:off x="7218289" y="215492"/>
            <a:ext cx="658583" cy="616529"/>
            <a:chOff x="1324172" y="3544028"/>
            <a:chExt cx="1520890" cy="1334277"/>
          </a:xfrm>
        </p:grpSpPr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B45C43FD-B291-BA69-A95A-B0679890DA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03B03A-5114-9A69-23E1-E00132D71773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718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65B7F-8380-E25E-9B5E-22C63F4F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50D1C6-E286-583D-1DA7-CF4E2B42E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0998" y="6599845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2C1A0D-4D3F-1BE0-C4AF-5B7156455747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Diversity Estimations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0D6511E-A310-1067-FFEE-557AED133BEB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25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F83C995-A1FD-0B38-2236-F2976C98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71226"/>
            <a:ext cx="10296523" cy="47591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33A41418-6E43-CBB7-960F-87BB689F0F90}"/>
              </a:ext>
            </a:extLst>
          </p:cNvPr>
          <p:cNvSpPr/>
          <p:nvPr/>
        </p:nvSpPr>
        <p:spPr>
          <a:xfrm>
            <a:off x="3125754" y="5439747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6A8EF-8353-6B0D-81A8-2C039E1F5C9F}"/>
              </a:ext>
            </a:extLst>
          </p:cNvPr>
          <p:cNvSpPr/>
          <p:nvPr/>
        </p:nvSpPr>
        <p:spPr>
          <a:xfrm>
            <a:off x="3875313" y="5437958"/>
            <a:ext cx="603381" cy="248816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C79C53-C557-91A2-8D0E-69617578CADF}"/>
              </a:ext>
            </a:extLst>
          </p:cNvPr>
          <p:cNvSpPr/>
          <p:nvPr/>
        </p:nvSpPr>
        <p:spPr>
          <a:xfrm>
            <a:off x="4659085" y="5437958"/>
            <a:ext cx="513185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83C96-DD56-1EC4-2E5C-F3484F5B23DD}"/>
              </a:ext>
            </a:extLst>
          </p:cNvPr>
          <p:cNvSpPr/>
          <p:nvPr/>
        </p:nvSpPr>
        <p:spPr>
          <a:xfrm>
            <a:off x="2472612" y="5439747"/>
            <a:ext cx="307910" cy="247027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  <a:lumOff val="2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0FDD7-511D-F96B-1223-5BD7D325E818}"/>
              </a:ext>
            </a:extLst>
          </p:cNvPr>
          <p:cNvSpPr/>
          <p:nvPr/>
        </p:nvSpPr>
        <p:spPr>
          <a:xfrm>
            <a:off x="8020532" y="5447756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6736C-7A02-6E6F-D96C-EE8B70958746}"/>
              </a:ext>
            </a:extLst>
          </p:cNvPr>
          <p:cNvSpPr/>
          <p:nvPr/>
        </p:nvSpPr>
        <p:spPr>
          <a:xfrm>
            <a:off x="8770091" y="5449545"/>
            <a:ext cx="603382" cy="241660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EFA2F5-43EE-C18C-0E32-93E78C86E67B}"/>
              </a:ext>
            </a:extLst>
          </p:cNvPr>
          <p:cNvSpPr/>
          <p:nvPr/>
        </p:nvSpPr>
        <p:spPr>
          <a:xfrm>
            <a:off x="9553863" y="5445967"/>
            <a:ext cx="513185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2BA4B5-9FD5-AB0B-05F4-352772D42114}"/>
              </a:ext>
            </a:extLst>
          </p:cNvPr>
          <p:cNvSpPr/>
          <p:nvPr/>
        </p:nvSpPr>
        <p:spPr>
          <a:xfrm>
            <a:off x="7367390" y="5447756"/>
            <a:ext cx="307910" cy="247027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  <a:lumOff val="2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A9F47C13-72AD-B66A-FA24-D628F77F4FF3}"/>
              </a:ext>
            </a:extLst>
          </p:cNvPr>
          <p:cNvSpPr/>
          <p:nvPr/>
        </p:nvSpPr>
        <p:spPr>
          <a:xfrm>
            <a:off x="6431902" y="1509512"/>
            <a:ext cx="4279641" cy="424775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525D4521-FD39-01FE-4D4E-767089021D6E}"/>
              </a:ext>
            </a:extLst>
          </p:cNvPr>
          <p:cNvSpPr txBox="1"/>
          <p:nvPr/>
        </p:nvSpPr>
        <p:spPr>
          <a:xfrm>
            <a:off x="2389369" y="6216798"/>
            <a:ext cx="6853426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Genetic Diversity is reduced in NWF models</a:t>
            </a:r>
          </a:p>
        </p:txBody>
      </p: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E01773DA-AF4C-3CEC-3C94-986AB8FDAEF8}"/>
              </a:ext>
            </a:extLst>
          </p:cNvPr>
          <p:cNvGrpSpPr/>
          <p:nvPr/>
        </p:nvGrpSpPr>
        <p:grpSpPr>
          <a:xfrm>
            <a:off x="8020532" y="215492"/>
            <a:ext cx="658583" cy="615243"/>
            <a:chOff x="1101793" y="1838131"/>
            <a:chExt cx="1520890" cy="1334277"/>
          </a:xfrm>
        </p:grpSpPr>
        <p:grpSp>
          <p:nvGrpSpPr>
            <p:cNvPr id="134" name="Groupe 133">
              <a:extLst>
                <a:ext uri="{FF2B5EF4-FFF2-40B4-BE49-F238E27FC236}">
                  <a16:creationId xmlns:a16="http://schemas.microsoft.com/office/drawing/2014/main" id="{424AF81C-7825-9025-063C-79886F7EE702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D5F82ECB-BDBA-D4FF-1910-F1E12B710B21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38" name="Groupe 137">
                  <a:extLst>
                    <a:ext uri="{FF2B5EF4-FFF2-40B4-BE49-F238E27FC236}">
                      <a16:creationId xmlns:a16="http://schemas.microsoft.com/office/drawing/2014/main" id="{589619BA-6CCB-AA33-931F-63720052D531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40" name="Ellipse 139">
                    <a:extLst>
                      <a:ext uri="{FF2B5EF4-FFF2-40B4-BE49-F238E27FC236}">
                        <a16:creationId xmlns:a16="http://schemas.microsoft.com/office/drawing/2014/main" id="{4488C9A6-0827-16F7-AF88-84216228B4A4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B19C8010-6CA2-80C1-A8FC-55C80D144A44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E58E9D4E-5F76-2EE6-E5BB-E70600C68E9B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7" name="Flèche : droite 136">
                <a:extLst>
                  <a:ext uri="{FF2B5EF4-FFF2-40B4-BE49-F238E27FC236}">
                    <a16:creationId xmlns:a16="http://schemas.microsoft.com/office/drawing/2014/main" id="{88FB6252-4259-544D-A75A-A02411BA4D8A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F0F1E5-03CE-0A61-5DC5-116BF3A79F72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DE30C02D-5AA7-C408-6B8B-FC3AF643F706}"/>
              </a:ext>
            </a:extLst>
          </p:cNvPr>
          <p:cNvGrpSpPr/>
          <p:nvPr/>
        </p:nvGrpSpPr>
        <p:grpSpPr>
          <a:xfrm>
            <a:off x="8791552" y="226524"/>
            <a:ext cx="658583" cy="615700"/>
            <a:chOff x="5306280" y="1855235"/>
            <a:chExt cx="1520890" cy="1334277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CA90DA8-8BD2-62FD-E894-0BB726781303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F35B5B1-CDB6-63C2-3B63-C291990BFE8B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4BA0409-F037-025F-E739-0773BACC6B26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47" name="Flèche : droite 146">
              <a:extLst>
                <a:ext uri="{FF2B5EF4-FFF2-40B4-BE49-F238E27FC236}">
                  <a16:creationId xmlns:a16="http://schemas.microsoft.com/office/drawing/2014/main" id="{0CB66B4A-2FFD-72D4-7E00-6D851CF7558F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148" name="Connecteur : en arc 147">
              <a:extLst>
                <a:ext uri="{FF2B5EF4-FFF2-40B4-BE49-F238E27FC236}">
                  <a16:creationId xmlns:a16="http://schemas.microsoft.com/office/drawing/2014/main" id="{6CD978F8-E6E0-8451-E6A2-8860E0306702}"/>
                </a:ext>
              </a:extLst>
            </p:cNvPr>
            <p:cNvCxnSpPr>
              <a:cxnSpLocks/>
              <a:stCxn id="145" idx="0"/>
              <a:endCxn id="146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e 148">
            <a:extLst>
              <a:ext uri="{FF2B5EF4-FFF2-40B4-BE49-F238E27FC236}">
                <a16:creationId xmlns:a16="http://schemas.microsoft.com/office/drawing/2014/main" id="{4EB0E532-365D-FB30-675C-6487386D2C3A}"/>
              </a:ext>
            </a:extLst>
          </p:cNvPr>
          <p:cNvGrpSpPr/>
          <p:nvPr/>
        </p:nvGrpSpPr>
        <p:grpSpPr>
          <a:xfrm>
            <a:off x="9570087" y="225695"/>
            <a:ext cx="658583" cy="616529"/>
            <a:chOff x="8140635" y="1863010"/>
            <a:chExt cx="1520890" cy="1334277"/>
          </a:xfrm>
        </p:grpSpPr>
        <p:grpSp>
          <p:nvGrpSpPr>
            <p:cNvPr id="150" name="Groupe 149">
              <a:extLst>
                <a:ext uri="{FF2B5EF4-FFF2-40B4-BE49-F238E27FC236}">
                  <a16:creationId xmlns:a16="http://schemas.microsoft.com/office/drawing/2014/main" id="{ED78943B-59D2-60B3-45C4-78AC549D8926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052D6412-7964-9E26-E265-D554E935034F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C7D84BD0-457A-1053-8CC2-B4DF826970DD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2F6B50F-1952-5471-D95A-AE9C4DE02F20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Flèche : droite 155">
                <a:extLst>
                  <a:ext uri="{FF2B5EF4-FFF2-40B4-BE49-F238E27FC236}">
                    <a16:creationId xmlns:a16="http://schemas.microsoft.com/office/drawing/2014/main" id="{7F625CF3-96D1-703D-64A9-8019617821EB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7" name="Connecteur : en arc 156">
                <a:extLst>
                  <a:ext uri="{FF2B5EF4-FFF2-40B4-BE49-F238E27FC236}">
                    <a16:creationId xmlns:a16="http://schemas.microsoft.com/office/drawing/2014/main" id="{910FFAFF-3BB9-4A62-E9A1-22A500EE49E2}"/>
                  </a:ext>
                </a:extLst>
              </p:cNvPr>
              <p:cNvCxnSpPr>
                <a:cxnSpLocks/>
                <a:stCxn id="154" idx="0"/>
                <a:endCxn id="15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1" name="Graphique 150" descr="Point d’interrogation avec un remplissage uni">
              <a:extLst>
                <a:ext uri="{FF2B5EF4-FFF2-40B4-BE49-F238E27FC236}">
                  <a16:creationId xmlns:a16="http://schemas.microsoft.com/office/drawing/2014/main" id="{BCC47A42-1FAF-57B1-E77B-47D00A04D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9F2C1134-DA91-5262-3FD9-95903BA07C36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grpSp>
        <p:nvGrpSpPr>
          <p:cNvPr id="158" name="Groupe 157">
            <a:extLst>
              <a:ext uri="{FF2B5EF4-FFF2-40B4-BE49-F238E27FC236}">
                <a16:creationId xmlns:a16="http://schemas.microsoft.com/office/drawing/2014/main" id="{9F7AA1DD-3001-E180-FF9E-53F9893F40D6}"/>
              </a:ext>
            </a:extLst>
          </p:cNvPr>
          <p:cNvGrpSpPr/>
          <p:nvPr/>
        </p:nvGrpSpPr>
        <p:grpSpPr>
          <a:xfrm>
            <a:off x="7218289" y="215492"/>
            <a:ext cx="658583" cy="616529"/>
            <a:chOff x="1324172" y="3544028"/>
            <a:chExt cx="1520890" cy="1334277"/>
          </a:xfrm>
        </p:grpSpPr>
        <p:pic>
          <p:nvPicPr>
            <p:cNvPr id="159" name="Picture 4">
              <a:extLst>
                <a:ext uri="{FF2B5EF4-FFF2-40B4-BE49-F238E27FC236}">
                  <a16:creationId xmlns:a16="http://schemas.microsoft.com/office/drawing/2014/main" id="{B29A2746-0319-1002-3F7A-1AFEC44960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E8FF7F2-573B-976A-F26D-423731C89614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98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8EB24-29E5-51E8-0794-B70CFC67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8BFA8F2-F9D9-5851-A7B4-5236B7C7ED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0998" y="6599845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22B562-A781-F244-0799-ECB06233891C}"/>
              </a:ext>
            </a:extLst>
          </p:cNvPr>
          <p:cNvSpPr txBox="1"/>
          <p:nvPr/>
        </p:nvSpPr>
        <p:spPr>
          <a:xfrm>
            <a:off x="380998" y="224812"/>
            <a:ext cx="720478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Diversity Estimations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BC997C5-88DB-DAA2-C394-0DCAF9EED51F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25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805E208-CF1F-5A5E-9453-0E35F329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71226"/>
            <a:ext cx="10296523" cy="47591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74F880FC-0CE3-D857-050B-4B88DE4A2943}"/>
              </a:ext>
            </a:extLst>
          </p:cNvPr>
          <p:cNvSpPr/>
          <p:nvPr/>
        </p:nvSpPr>
        <p:spPr>
          <a:xfrm>
            <a:off x="3125754" y="5439747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9E0B5-7EB4-3F2D-5674-94DAB53BFF12}"/>
              </a:ext>
            </a:extLst>
          </p:cNvPr>
          <p:cNvSpPr/>
          <p:nvPr/>
        </p:nvSpPr>
        <p:spPr>
          <a:xfrm>
            <a:off x="3875313" y="5437958"/>
            <a:ext cx="603381" cy="248816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CE2FBA-A972-D114-0CED-C51AE7A49757}"/>
              </a:ext>
            </a:extLst>
          </p:cNvPr>
          <p:cNvSpPr/>
          <p:nvPr/>
        </p:nvSpPr>
        <p:spPr>
          <a:xfrm>
            <a:off x="4659085" y="5437958"/>
            <a:ext cx="513185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ED5A2-8F4A-C6D4-C7C2-F36F7DC3C36B}"/>
              </a:ext>
            </a:extLst>
          </p:cNvPr>
          <p:cNvSpPr/>
          <p:nvPr/>
        </p:nvSpPr>
        <p:spPr>
          <a:xfrm>
            <a:off x="2472612" y="5439747"/>
            <a:ext cx="307910" cy="247027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  <a:lumOff val="2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8FF6F-8E04-2723-F24F-4C510D814C63}"/>
              </a:ext>
            </a:extLst>
          </p:cNvPr>
          <p:cNvSpPr/>
          <p:nvPr/>
        </p:nvSpPr>
        <p:spPr>
          <a:xfrm>
            <a:off x="8020532" y="5447756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81CD1-59FE-2D93-0E0C-49BD6A40E341}"/>
              </a:ext>
            </a:extLst>
          </p:cNvPr>
          <p:cNvSpPr/>
          <p:nvPr/>
        </p:nvSpPr>
        <p:spPr>
          <a:xfrm>
            <a:off x="8770091" y="5449545"/>
            <a:ext cx="603382" cy="241660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10B24-E44C-7EF8-02F5-EBB535E50CF2}"/>
              </a:ext>
            </a:extLst>
          </p:cNvPr>
          <p:cNvSpPr/>
          <p:nvPr/>
        </p:nvSpPr>
        <p:spPr>
          <a:xfrm>
            <a:off x="9553863" y="5445967"/>
            <a:ext cx="513185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1654E-B49A-BF34-9EFF-B9B13D717CDB}"/>
              </a:ext>
            </a:extLst>
          </p:cNvPr>
          <p:cNvSpPr/>
          <p:nvPr/>
        </p:nvSpPr>
        <p:spPr>
          <a:xfrm>
            <a:off x="7367390" y="5447756"/>
            <a:ext cx="307910" cy="247027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  <a:lumOff val="2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0755FAFA-A3B2-313B-346C-DEE498D3DF38}"/>
              </a:ext>
            </a:extLst>
          </p:cNvPr>
          <p:cNvSpPr/>
          <p:nvPr/>
        </p:nvSpPr>
        <p:spPr>
          <a:xfrm>
            <a:off x="1571816" y="1500227"/>
            <a:ext cx="4279641" cy="424775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743B8E47-29FE-6A5A-4EB7-5D4CEEE73D86}"/>
              </a:ext>
            </a:extLst>
          </p:cNvPr>
          <p:cNvSpPr txBox="1"/>
          <p:nvPr/>
        </p:nvSpPr>
        <p:spPr>
          <a:xfrm>
            <a:off x="3107002" y="6231677"/>
            <a:ext cx="6055659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Higer ratio for NWF_FC and NWF_LT ?</a:t>
            </a:r>
          </a:p>
        </p:txBody>
      </p: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5D4F4D2E-5DE3-10D6-E2A7-DDD50E6B4E38}"/>
              </a:ext>
            </a:extLst>
          </p:cNvPr>
          <p:cNvGrpSpPr/>
          <p:nvPr/>
        </p:nvGrpSpPr>
        <p:grpSpPr>
          <a:xfrm>
            <a:off x="8020532" y="215492"/>
            <a:ext cx="658583" cy="615243"/>
            <a:chOff x="1101793" y="1838131"/>
            <a:chExt cx="1520890" cy="1334277"/>
          </a:xfrm>
        </p:grpSpPr>
        <p:grpSp>
          <p:nvGrpSpPr>
            <p:cNvPr id="134" name="Groupe 133">
              <a:extLst>
                <a:ext uri="{FF2B5EF4-FFF2-40B4-BE49-F238E27FC236}">
                  <a16:creationId xmlns:a16="http://schemas.microsoft.com/office/drawing/2014/main" id="{2C60DAC3-8031-5939-0BAD-F5E4A1B10FCC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11761FAE-3D3C-D219-5846-70082434A9A7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38" name="Groupe 137">
                  <a:extLst>
                    <a:ext uri="{FF2B5EF4-FFF2-40B4-BE49-F238E27FC236}">
                      <a16:creationId xmlns:a16="http://schemas.microsoft.com/office/drawing/2014/main" id="{BD8DA976-A622-7B51-6F9B-B12AD16B2526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40" name="Ellipse 139">
                    <a:extLst>
                      <a:ext uri="{FF2B5EF4-FFF2-40B4-BE49-F238E27FC236}">
                        <a16:creationId xmlns:a16="http://schemas.microsoft.com/office/drawing/2014/main" id="{9F5C88A0-5937-D6AF-8F81-DB7BE59DB2A5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E863A972-6E8B-4D11-590F-DC2EA7245C16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0F6FCA4B-C829-5D36-6F0E-D9944ACAEE44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7" name="Flèche : droite 136">
                <a:extLst>
                  <a:ext uri="{FF2B5EF4-FFF2-40B4-BE49-F238E27FC236}">
                    <a16:creationId xmlns:a16="http://schemas.microsoft.com/office/drawing/2014/main" id="{E3873835-F17A-ABAB-572B-180336071F69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AF63F26-07C2-8B67-E65F-A319B7AB0417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1F664C33-13FE-C5C5-F53B-71894F19D212}"/>
              </a:ext>
            </a:extLst>
          </p:cNvPr>
          <p:cNvGrpSpPr/>
          <p:nvPr/>
        </p:nvGrpSpPr>
        <p:grpSpPr>
          <a:xfrm>
            <a:off x="8791552" y="226524"/>
            <a:ext cx="658583" cy="615700"/>
            <a:chOff x="5306280" y="1855235"/>
            <a:chExt cx="1520890" cy="1334277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5AB8DFA-7F35-11B1-4A6A-E195CF78564B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C7BF89CE-685F-5D1C-7F11-9E0FB839B084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AC2923F-BA37-2D4D-C83F-82188F77973C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47" name="Flèche : droite 146">
              <a:extLst>
                <a:ext uri="{FF2B5EF4-FFF2-40B4-BE49-F238E27FC236}">
                  <a16:creationId xmlns:a16="http://schemas.microsoft.com/office/drawing/2014/main" id="{916FAA91-FFD3-6AAB-CE03-0A2212D74A37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148" name="Connecteur : en arc 147">
              <a:extLst>
                <a:ext uri="{FF2B5EF4-FFF2-40B4-BE49-F238E27FC236}">
                  <a16:creationId xmlns:a16="http://schemas.microsoft.com/office/drawing/2014/main" id="{0DE783EA-7B4D-28E8-EFD1-6D7870F5DDB3}"/>
                </a:ext>
              </a:extLst>
            </p:cNvPr>
            <p:cNvCxnSpPr>
              <a:cxnSpLocks/>
              <a:stCxn id="145" idx="0"/>
              <a:endCxn id="146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e 148">
            <a:extLst>
              <a:ext uri="{FF2B5EF4-FFF2-40B4-BE49-F238E27FC236}">
                <a16:creationId xmlns:a16="http://schemas.microsoft.com/office/drawing/2014/main" id="{BFAC3C36-2253-228F-7FA2-6225558BF408}"/>
              </a:ext>
            </a:extLst>
          </p:cNvPr>
          <p:cNvGrpSpPr/>
          <p:nvPr/>
        </p:nvGrpSpPr>
        <p:grpSpPr>
          <a:xfrm>
            <a:off x="9570087" y="225695"/>
            <a:ext cx="658583" cy="616529"/>
            <a:chOff x="8140635" y="1863010"/>
            <a:chExt cx="1520890" cy="1334277"/>
          </a:xfrm>
        </p:grpSpPr>
        <p:grpSp>
          <p:nvGrpSpPr>
            <p:cNvPr id="150" name="Groupe 149">
              <a:extLst>
                <a:ext uri="{FF2B5EF4-FFF2-40B4-BE49-F238E27FC236}">
                  <a16:creationId xmlns:a16="http://schemas.microsoft.com/office/drawing/2014/main" id="{09EDC80A-7E48-CE41-57CD-798D5BCE26B8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39C68959-A9E5-3875-CADB-883531CDE738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9D28423C-EE47-B9EE-2601-B2E08887025D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2A8C4A5-8DE6-BD56-9343-F831CAFC67C4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Flèche : droite 155">
                <a:extLst>
                  <a:ext uri="{FF2B5EF4-FFF2-40B4-BE49-F238E27FC236}">
                    <a16:creationId xmlns:a16="http://schemas.microsoft.com/office/drawing/2014/main" id="{D080DBFD-5DEF-019C-3F58-2A66F0271C57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7" name="Connecteur : en arc 156">
                <a:extLst>
                  <a:ext uri="{FF2B5EF4-FFF2-40B4-BE49-F238E27FC236}">
                    <a16:creationId xmlns:a16="http://schemas.microsoft.com/office/drawing/2014/main" id="{0E22880F-E6E0-5CD7-F209-AF3F88305C9E}"/>
                  </a:ext>
                </a:extLst>
              </p:cNvPr>
              <p:cNvCxnSpPr>
                <a:cxnSpLocks/>
                <a:stCxn id="154" idx="0"/>
                <a:endCxn id="15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1" name="Graphique 150" descr="Point d’interrogation avec un remplissage uni">
              <a:extLst>
                <a:ext uri="{FF2B5EF4-FFF2-40B4-BE49-F238E27FC236}">
                  <a16:creationId xmlns:a16="http://schemas.microsoft.com/office/drawing/2014/main" id="{3DE3BC95-802C-9A23-3D1B-5DACB8B6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09AADFC2-BAB3-2A19-EBD8-CE8F7B84C7CD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grpSp>
        <p:nvGrpSpPr>
          <p:cNvPr id="158" name="Groupe 157">
            <a:extLst>
              <a:ext uri="{FF2B5EF4-FFF2-40B4-BE49-F238E27FC236}">
                <a16:creationId xmlns:a16="http://schemas.microsoft.com/office/drawing/2014/main" id="{759C8A28-4A38-52F0-839F-8270C1A8FA0F}"/>
              </a:ext>
            </a:extLst>
          </p:cNvPr>
          <p:cNvGrpSpPr/>
          <p:nvPr/>
        </p:nvGrpSpPr>
        <p:grpSpPr>
          <a:xfrm>
            <a:off x="7218289" y="215492"/>
            <a:ext cx="658583" cy="616529"/>
            <a:chOff x="1324172" y="3544028"/>
            <a:chExt cx="1520890" cy="1334277"/>
          </a:xfrm>
        </p:grpSpPr>
        <p:pic>
          <p:nvPicPr>
            <p:cNvPr id="159" name="Picture 4">
              <a:extLst>
                <a:ext uri="{FF2B5EF4-FFF2-40B4-BE49-F238E27FC236}">
                  <a16:creationId xmlns:a16="http://schemas.microsoft.com/office/drawing/2014/main" id="{C4499837-F295-E981-D9F8-C9B6A83438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20636567-8214-BDFE-7A7D-F7D85F6434BA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384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34168-1F58-2E37-AFF7-C37B738D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1002808-1305-376E-6F4D-4C7E6498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1059120"/>
            <a:ext cx="5574068" cy="278703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3C53F3C-1EEB-045C-6942-D8088AB988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316A5C-D77B-5908-74EF-57E03B90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966" y="3936154"/>
            <a:ext cx="5574068" cy="278703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822C96B-EA01-6EE8-CFEB-B791977DB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60" y="1059120"/>
            <a:ext cx="5574068" cy="2787034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6DB70B8-3081-1269-10E7-924674B34CB9}"/>
              </a:ext>
            </a:extLst>
          </p:cNvPr>
          <p:cNvSpPr txBox="1"/>
          <p:nvPr/>
        </p:nvSpPr>
        <p:spPr>
          <a:xfrm>
            <a:off x="380999" y="224812"/>
            <a:ext cx="404351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Age of Death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8C57E99-3D43-437A-4C50-CD01AE41E9FA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26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8D49EBD-E092-D63E-F62B-A756A0D58018}"/>
              </a:ext>
            </a:extLst>
          </p:cNvPr>
          <p:cNvGrpSpPr/>
          <p:nvPr/>
        </p:nvGrpSpPr>
        <p:grpSpPr>
          <a:xfrm>
            <a:off x="250372" y="3948374"/>
            <a:ext cx="658583" cy="615243"/>
            <a:chOff x="1101793" y="1838131"/>
            <a:chExt cx="1520890" cy="133427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DBF6A77-510D-B09A-DDAF-62049E0A9B6D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5E8187B6-3C38-90AD-546F-12DF7348EEC4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5" name="Groupe 14">
                  <a:extLst>
                    <a:ext uri="{FF2B5EF4-FFF2-40B4-BE49-F238E27FC236}">
                      <a16:creationId xmlns:a16="http://schemas.microsoft.com/office/drawing/2014/main" id="{1C55C7A8-C4B7-9FB9-32D4-30B2787D454D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8" name="Ellipse 17">
                    <a:extLst>
                      <a:ext uri="{FF2B5EF4-FFF2-40B4-BE49-F238E27FC236}">
                        <a16:creationId xmlns:a16="http://schemas.microsoft.com/office/drawing/2014/main" id="{1FFD0BC5-7BDE-050A-FF2D-C043B265E224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58B492F3-9DE8-88DA-0829-2178F5A2C9B7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ECAC810-6A5D-E0D4-8780-6DA7FB96CC3B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1794BB99-7A3C-A4D7-E23E-E83D8FDBAAF0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9DF487-5E92-BF4B-B9F4-125EE4730994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C0BD49E-B1E8-AD32-E985-D044050BCBB8}"/>
              </a:ext>
            </a:extLst>
          </p:cNvPr>
          <p:cNvGrpSpPr/>
          <p:nvPr/>
        </p:nvGrpSpPr>
        <p:grpSpPr>
          <a:xfrm>
            <a:off x="11283045" y="3924482"/>
            <a:ext cx="658583" cy="615700"/>
            <a:chOff x="5306280" y="1855235"/>
            <a:chExt cx="1520890" cy="13342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95D94E-42A2-EC37-7E06-BE9D3EAFF2CE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7809C417-0FE7-E769-44AE-DC9E5B119031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94E1A9-01CA-7DEE-8655-54F70601C9B0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9" name="Flèche : droite 28">
              <a:extLst>
                <a:ext uri="{FF2B5EF4-FFF2-40B4-BE49-F238E27FC236}">
                  <a16:creationId xmlns:a16="http://schemas.microsoft.com/office/drawing/2014/main" id="{9532DFEE-0671-8E22-4749-3784018499A9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Connecteur : en arc 29">
              <a:extLst>
                <a:ext uri="{FF2B5EF4-FFF2-40B4-BE49-F238E27FC236}">
                  <a16:creationId xmlns:a16="http://schemas.microsoft.com/office/drawing/2014/main" id="{829B64EC-DFD8-49E2-BB1B-65C9864D35A6}"/>
                </a:ext>
              </a:extLst>
            </p:cNvPr>
            <p:cNvCxnSpPr>
              <a:cxnSpLocks/>
              <a:stCxn id="27" idx="0"/>
              <a:endCxn id="28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ADF6CE6D-A3F0-28E9-EA9C-F40C3E87BA60}"/>
              </a:ext>
            </a:extLst>
          </p:cNvPr>
          <p:cNvGrpSpPr/>
          <p:nvPr/>
        </p:nvGrpSpPr>
        <p:grpSpPr>
          <a:xfrm>
            <a:off x="8953241" y="6106659"/>
            <a:ext cx="658583" cy="616529"/>
            <a:chOff x="8140635" y="1863010"/>
            <a:chExt cx="1520890" cy="1334277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3558DFC7-F5CF-E5E8-5558-E4DAAD2D69E6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0EE0CC-0396-4111-F989-E53CEAC16026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0942A27-1EFB-6A41-0837-C0ACD73A2B91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7574D3-F3EA-C729-4511-00FDCD0F0B40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lèche : droite 38">
                <a:extLst>
                  <a:ext uri="{FF2B5EF4-FFF2-40B4-BE49-F238E27FC236}">
                    <a16:creationId xmlns:a16="http://schemas.microsoft.com/office/drawing/2014/main" id="{B49D5FB4-0E8E-DEC5-E086-72304A686816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Connecteur : en arc 39">
                <a:extLst>
                  <a:ext uri="{FF2B5EF4-FFF2-40B4-BE49-F238E27FC236}">
                    <a16:creationId xmlns:a16="http://schemas.microsoft.com/office/drawing/2014/main" id="{AEE1D5D3-86BE-ACC0-9ED8-3AF237163325}"/>
                  </a:ext>
                </a:extLst>
              </p:cNvPr>
              <p:cNvCxnSpPr>
                <a:cxnSpLocks/>
                <a:stCxn id="37" idx="0"/>
                <a:endCxn id="38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Graphique 33" descr="Point d’interrogation avec un remplissage uni">
              <a:extLst>
                <a:ext uri="{FF2B5EF4-FFF2-40B4-BE49-F238E27FC236}">
                  <a16:creationId xmlns:a16="http://schemas.microsoft.com/office/drawing/2014/main" id="{BFAC481A-8ACB-F028-B86F-3D8880B1E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95AA25F-2E29-8079-D3A5-3FF3F841DE4B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08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6EF27-48EA-A823-E27B-EC8909C3F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DB1EC19-138E-4A76-D988-FEE05495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15" y="1047750"/>
            <a:ext cx="5574068" cy="278703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9217B06-9BEE-5F76-F81B-79D1A8AA76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8258B4-225F-8F20-6A06-8539E85D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392" y="3915172"/>
            <a:ext cx="5572642" cy="278632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8DF5885-F602-02D3-CE79-D8CB02FC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34" y="1047750"/>
            <a:ext cx="5574068" cy="2787034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5E985D9-0187-E3C4-626A-52162F46EC4E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Number of Offsprings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C60E189-8C17-1322-1E51-15D514ECA8B6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27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B69F480-07B5-0D2D-0CFD-6A571BC613F4}"/>
              </a:ext>
            </a:extLst>
          </p:cNvPr>
          <p:cNvGrpSpPr/>
          <p:nvPr/>
        </p:nvGrpSpPr>
        <p:grpSpPr>
          <a:xfrm>
            <a:off x="250372" y="3948374"/>
            <a:ext cx="658583" cy="615243"/>
            <a:chOff x="1101793" y="1838131"/>
            <a:chExt cx="1520890" cy="1334277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E4FEC43D-8FF2-C891-DC51-BA2A7FED3A14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9800BFAD-B110-E399-A937-DCC05EDB0E9D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E0E23544-B5B6-729C-6A2C-FE86F96AF9A0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20" name="Ellipse 19">
                    <a:extLst>
                      <a:ext uri="{FF2B5EF4-FFF2-40B4-BE49-F238E27FC236}">
                        <a16:creationId xmlns:a16="http://schemas.microsoft.com/office/drawing/2014/main" id="{614417EC-7F78-2AEB-7559-FFA66C882609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D214742-C2DE-C7E8-4987-0AB37AFEB204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D543E6F7-E4FD-F3E3-3F67-A458B438C5EA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Flèche : droite 16">
                <a:extLst>
                  <a:ext uri="{FF2B5EF4-FFF2-40B4-BE49-F238E27FC236}">
                    <a16:creationId xmlns:a16="http://schemas.microsoft.com/office/drawing/2014/main" id="{28FB3313-EF7B-2322-37A4-942F5227EB41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56A2C4-2AA1-DAB0-F011-355BA746731E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E602641-911B-FEFE-7A58-72E09B6611E6}"/>
              </a:ext>
            </a:extLst>
          </p:cNvPr>
          <p:cNvGrpSpPr/>
          <p:nvPr/>
        </p:nvGrpSpPr>
        <p:grpSpPr>
          <a:xfrm>
            <a:off x="11283045" y="3924482"/>
            <a:ext cx="658583" cy="615700"/>
            <a:chOff x="5306280" y="1855235"/>
            <a:chExt cx="1520890" cy="13342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9B48E2-5CB3-B6D6-60F3-95B46E80E895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739FB90C-5F9C-FFD4-232A-2AAF3BEA6F9F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3B1E96-19C8-AD78-8DC6-64DA7E3B5B04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9" name="Flèche : droite 28">
              <a:extLst>
                <a:ext uri="{FF2B5EF4-FFF2-40B4-BE49-F238E27FC236}">
                  <a16:creationId xmlns:a16="http://schemas.microsoft.com/office/drawing/2014/main" id="{FCE0E827-D95E-3641-55D2-516DCC9C0914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Connecteur : en arc 29">
              <a:extLst>
                <a:ext uri="{FF2B5EF4-FFF2-40B4-BE49-F238E27FC236}">
                  <a16:creationId xmlns:a16="http://schemas.microsoft.com/office/drawing/2014/main" id="{09DA3B36-C377-809C-33BB-3212109B48DE}"/>
                </a:ext>
              </a:extLst>
            </p:cNvPr>
            <p:cNvCxnSpPr>
              <a:cxnSpLocks/>
              <a:stCxn id="27" idx="0"/>
              <a:endCxn id="28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AD8DF6E-23F4-6EF8-AC55-649E1CBC2622}"/>
              </a:ext>
            </a:extLst>
          </p:cNvPr>
          <p:cNvGrpSpPr/>
          <p:nvPr/>
        </p:nvGrpSpPr>
        <p:grpSpPr>
          <a:xfrm>
            <a:off x="8970915" y="6078701"/>
            <a:ext cx="658583" cy="616529"/>
            <a:chOff x="8140635" y="1863010"/>
            <a:chExt cx="1520890" cy="1334277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435FD44C-232B-B1CB-751D-4B1BF22FAEA7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2421EF-70C7-432F-2B99-D8F1C6D0E4E1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1DBD7F6F-CF5C-FC24-CB58-3E0BE6B43E6D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666FEE-CE75-A3D9-F7E1-445D4F32C295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lèche : droite 38">
                <a:extLst>
                  <a:ext uri="{FF2B5EF4-FFF2-40B4-BE49-F238E27FC236}">
                    <a16:creationId xmlns:a16="http://schemas.microsoft.com/office/drawing/2014/main" id="{5F76645E-9976-C758-BB99-A46922DA21F5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Connecteur : en arc 39">
                <a:extLst>
                  <a:ext uri="{FF2B5EF4-FFF2-40B4-BE49-F238E27FC236}">
                    <a16:creationId xmlns:a16="http://schemas.microsoft.com/office/drawing/2014/main" id="{8A5972CE-8D5F-7722-9A5B-38504441F157}"/>
                  </a:ext>
                </a:extLst>
              </p:cNvPr>
              <p:cNvCxnSpPr>
                <a:cxnSpLocks/>
                <a:stCxn id="37" idx="0"/>
                <a:endCxn id="38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Graphique 33" descr="Point d’interrogation avec un remplissage uni">
              <a:extLst>
                <a:ext uri="{FF2B5EF4-FFF2-40B4-BE49-F238E27FC236}">
                  <a16:creationId xmlns:a16="http://schemas.microsoft.com/office/drawing/2014/main" id="{D42699EE-27FE-D3AC-7B45-DFA43703E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E6A1FAC-583D-D6F4-A8E1-A2E517A320A7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972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D60A-C4EB-560F-8926-DA43F9DA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79CDF26-B836-38DC-C41B-16CE0C482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179C83-4837-E74E-63BF-6FDD6AAD6C8E}"/>
              </a:ext>
            </a:extLst>
          </p:cNvPr>
          <p:cNvSpPr txBox="1"/>
          <p:nvPr/>
        </p:nvSpPr>
        <p:spPr>
          <a:xfrm>
            <a:off x="380998" y="224812"/>
            <a:ext cx="6275441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Intrinsic Reproductive Skew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570319C-1EC5-7384-D02A-18BFDE6CAD0C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0395DFC-96FB-6D84-EA2C-5990BE1CEA27}"/>
                  </a:ext>
                </a:extLst>
              </p:cNvPr>
              <p:cNvSpPr txBox="1"/>
              <p:nvPr/>
            </p:nvSpPr>
            <p:spPr>
              <a:xfrm>
                <a:off x="2930013" y="1893375"/>
                <a:ext cx="636147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=  </m:t>
                      </m:r>
                      <m:acc>
                        <m:accPr>
                          <m:chr m:val="̌"/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d>
                        <m:dPr>
                          <m:sepChr m:val=",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0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̌"/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d>
                            <m:dPr>
                              <m:sepChr m:val=","/>
                              <m:ctrlP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400" i="0" noProof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0395DFC-96FB-6D84-EA2C-5990BE1C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13" y="1893375"/>
                <a:ext cx="6361470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261D8DE-3D1B-3229-DFFC-BB9933684C74}"/>
                  </a:ext>
                </a:extLst>
              </p:cNvPr>
              <p:cNvSpPr txBox="1"/>
              <p:nvPr/>
            </p:nvSpPr>
            <p:spPr>
              <a:xfrm>
                <a:off x="226142" y="2714606"/>
                <a:ext cx="6194322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̌"/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d>
                        <m:d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i="0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noProof="0" smtClean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  <m:r>
                                    <a:rPr lang="en-US" sz="2400" i="0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 noProof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noProof="0" smtClean="0">
                                          <a:latin typeface="Cambria Math" panose="02040503050406030204" pitchFamily="18" charset="0"/>
                                        </a:rPr>
                                        <m:t>𝑟𝑖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0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noProof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261D8DE-3D1B-3229-DFFC-BB9933684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42" y="2714606"/>
                <a:ext cx="6194322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DEE68AF-261B-2CD5-6050-6BC798BBC195}"/>
                  </a:ext>
                </a:extLst>
              </p:cNvPr>
              <p:cNvSpPr txBox="1"/>
              <p:nvPr/>
            </p:nvSpPr>
            <p:spPr>
              <a:xfrm>
                <a:off x="5816083" y="2984300"/>
                <a:ext cx="6194322" cy="664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𝑀𝑢𝑙𝑡𝑖𝑛𝑜𝑚𝑖𝑎𝑙</m:t>
                      </m:r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sepChr m:val=",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noProof="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DEE68AF-261B-2CD5-6050-6BC798BBC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083" y="2984300"/>
                <a:ext cx="6194322" cy="664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texte, reçu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7A432844-C31B-DD9C-0958-EFE0E2D8D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"/>
          <a:stretch>
            <a:fillRect/>
          </a:stretch>
        </p:blipFill>
        <p:spPr>
          <a:xfrm>
            <a:off x="90797" y="3918535"/>
            <a:ext cx="12010405" cy="2111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663E1C-C4B0-09CD-8B65-9A93A234568D}"/>
              </a:ext>
            </a:extLst>
          </p:cNvPr>
          <p:cNvSpPr/>
          <p:nvPr/>
        </p:nvSpPr>
        <p:spPr>
          <a:xfrm>
            <a:off x="154636" y="4760608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2C37A-FA24-F592-99EC-027F52F449F1}"/>
              </a:ext>
            </a:extLst>
          </p:cNvPr>
          <p:cNvSpPr/>
          <p:nvPr/>
        </p:nvSpPr>
        <p:spPr>
          <a:xfrm>
            <a:off x="154636" y="5122271"/>
            <a:ext cx="603381" cy="248816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BB4246-522F-E522-4BD5-C8F835600E76}"/>
              </a:ext>
            </a:extLst>
          </p:cNvPr>
          <p:cNvSpPr/>
          <p:nvPr/>
        </p:nvSpPr>
        <p:spPr>
          <a:xfrm>
            <a:off x="154635" y="5495317"/>
            <a:ext cx="603381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E3A6E16-9C74-11A3-7535-B9CD7DA6B2DA}"/>
              </a:ext>
            </a:extLst>
          </p:cNvPr>
          <p:cNvSpPr txBox="1"/>
          <p:nvPr/>
        </p:nvSpPr>
        <p:spPr>
          <a:xfrm>
            <a:off x="501444" y="1084881"/>
            <a:ext cx="4316361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Reproductive Skew estimator :</a:t>
            </a:r>
            <a:endParaRPr lang="en-US" sz="2400" i="1" noProof="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D040DE1-CF44-42CD-D662-19B0D7DD208F}"/>
              </a:ext>
            </a:extLst>
          </p:cNvPr>
          <p:cNvSpPr txBox="1"/>
          <p:nvPr/>
        </p:nvSpPr>
        <p:spPr>
          <a:xfrm>
            <a:off x="477964" y="1374965"/>
            <a:ext cx="5208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The multinomial index: a robust measure of reproductive skew, Ross (2020)</a:t>
            </a:r>
            <a:endParaRPr lang="en-US" sz="1400" noProof="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311447-D72A-C933-EEC7-B6AB9F1F2DB2}"/>
              </a:ext>
            </a:extLst>
          </p:cNvPr>
          <p:cNvSpPr txBox="1"/>
          <p:nvPr/>
        </p:nvSpPr>
        <p:spPr>
          <a:xfrm>
            <a:off x="6957503" y="175977"/>
            <a:ext cx="4667960" cy="14477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500" b="1" noProof="0" dirty="0"/>
              <a:t>N</a:t>
            </a:r>
            <a:r>
              <a:rPr lang="en-US" sz="1500" noProof="0" dirty="0"/>
              <a:t> : Number of sampled individuals</a:t>
            </a:r>
            <a:br>
              <a:rPr lang="en-US" sz="1500" noProof="0" dirty="0"/>
            </a:br>
            <a:r>
              <a:rPr lang="en-US" sz="1500" b="1" noProof="0" dirty="0"/>
              <a:t>R</a:t>
            </a:r>
            <a:r>
              <a:rPr lang="en-US" sz="1500" noProof="0" dirty="0"/>
              <a:t> : Total number of Offsprings of all the individuals </a:t>
            </a:r>
            <a:br>
              <a:rPr lang="en-US" sz="1500" noProof="0" dirty="0"/>
            </a:br>
            <a:r>
              <a:rPr lang="en-US" sz="1500" b="1" noProof="0" dirty="0"/>
              <a:t>T</a:t>
            </a:r>
            <a:r>
              <a:rPr lang="en-US" sz="1500" noProof="0" dirty="0"/>
              <a:t> : Total time of exposure of all the individuals </a:t>
            </a:r>
            <a:br>
              <a:rPr lang="en-US" sz="1500" noProof="0" dirty="0"/>
            </a:br>
            <a:r>
              <a:rPr lang="en-US" sz="1500" b="1" noProof="0" dirty="0"/>
              <a:t>r </a:t>
            </a:r>
            <a:r>
              <a:rPr lang="en-US" sz="1500" noProof="0" dirty="0"/>
              <a:t>: Number of offsprings of every individual</a:t>
            </a:r>
            <a:br>
              <a:rPr lang="en-US" sz="1500" noProof="0" dirty="0"/>
            </a:br>
            <a:r>
              <a:rPr lang="en-US" sz="1500" b="1" noProof="0" dirty="0"/>
              <a:t>t</a:t>
            </a:r>
            <a:r>
              <a:rPr lang="en-US" sz="1500" noProof="0" dirty="0"/>
              <a:t> : Time of exposure of every individual</a:t>
            </a:r>
          </a:p>
        </p:txBody>
      </p:sp>
    </p:spTree>
    <p:extLst>
      <p:ext uri="{BB962C8B-B14F-4D97-AF65-F5344CB8AC3E}">
        <p14:creationId xmlns:p14="http://schemas.microsoft.com/office/powerpoint/2010/main" val="2124037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B0EAD-516C-F66A-1EA7-A8809554E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863A72B-A515-B7D2-22C4-55BCBA9E5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26956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33F1E6F-C49D-F0FC-24CF-2E304A38BC02}"/>
              </a:ext>
            </a:extLst>
          </p:cNvPr>
          <p:cNvSpPr txBox="1"/>
          <p:nvPr/>
        </p:nvSpPr>
        <p:spPr>
          <a:xfrm>
            <a:off x="380998" y="224812"/>
            <a:ext cx="6275441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Intrinsic Reproductive Skew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6FCDBC3-E1BA-82D3-4387-C13E93A60CDC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8CDCE31-7A2B-AA41-1846-D87A1750320F}"/>
                  </a:ext>
                </a:extLst>
              </p:cNvPr>
              <p:cNvSpPr txBox="1"/>
              <p:nvPr/>
            </p:nvSpPr>
            <p:spPr>
              <a:xfrm>
                <a:off x="2930013" y="1893375"/>
                <a:ext cx="636147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=  </m:t>
                      </m:r>
                      <m:acc>
                        <m:accPr>
                          <m:chr m:val="̌"/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d>
                        <m:dPr>
                          <m:sepChr m:val=",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0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̌"/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d>
                            <m:dPr>
                              <m:sepChr m:val=","/>
                              <m:ctrlP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400" i="0" noProof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8CDCE31-7A2B-AA41-1846-D87A1750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13" y="1893375"/>
                <a:ext cx="6361470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6598875-35F4-8798-51BF-59F4E82EF6CF}"/>
                  </a:ext>
                </a:extLst>
              </p:cNvPr>
              <p:cNvSpPr txBox="1"/>
              <p:nvPr/>
            </p:nvSpPr>
            <p:spPr>
              <a:xfrm>
                <a:off x="226142" y="2714606"/>
                <a:ext cx="6194322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̌"/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d>
                        <m:d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i="0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noProof="0" smtClean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  <m:r>
                                    <a:rPr lang="en-US" sz="2400" i="0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 noProof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noProof="0" smtClean="0">
                                          <a:latin typeface="Cambria Math" panose="02040503050406030204" pitchFamily="18" charset="0"/>
                                        </a:rPr>
                                        <m:t>𝑟𝑖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0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noProof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6598875-35F4-8798-51BF-59F4E82EF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42" y="2714606"/>
                <a:ext cx="6194322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3D195A9-7556-3604-AA01-49AAD8A3A1CC}"/>
                  </a:ext>
                </a:extLst>
              </p:cNvPr>
              <p:cNvSpPr txBox="1"/>
              <p:nvPr/>
            </p:nvSpPr>
            <p:spPr>
              <a:xfrm>
                <a:off x="5816083" y="2984300"/>
                <a:ext cx="6194322" cy="664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𝑀𝑢𝑙𝑡𝑖𝑛𝑜𝑚𝑖𝑎𝑙</m:t>
                      </m:r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sepChr m:val=",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noProof="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3D195A9-7556-3604-AA01-49AAD8A3A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083" y="2984300"/>
                <a:ext cx="6194322" cy="664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texte, reçu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3B773DB7-3497-E0A5-3918-98F13AE4F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"/>
          <a:stretch>
            <a:fillRect/>
          </a:stretch>
        </p:blipFill>
        <p:spPr>
          <a:xfrm>
            <a:off x="90797" y="3918535"/>
            <a:ext cx="12010405" cy="2111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6CF469-667F-3989-4B48-256D2DC96C41}"/>
              </a:ext>
            </a:extLst>
          </p:cNvPr>
          <p:cNvSpPr/>
          <p:nvPr/>
        </p:nvSpPr>
        <p:spPr>
          <a:xfrm>
            <a:off x="154636" y="4760608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B39BF-E743-F543-01B8-44C0ED584C03}"/>
              </a:ext>
            </a:extLst>
          </p:cNvPr>
          <p:cNvSpPr/>
          <p:nvPr/>
        </p:nvSpPr>
        <p:spPr>
          <a:xfrm>
            <a:off x="154636" y="5122271"/>
            <a:ext cx="603381" cy="248816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10CF5-D380-7491-16A2-9FFBD09E0E48}"/>
              </a:ext>
            </a:extLst>
          </p:cNvPr>
          <p:cNvSpPr/>
          <p:nvPr/>
        </p:nvSpPr>
        <p:spPr>
          <a:xfrm>
            <a:off x="154635" y="5495317"/>
            <a:ext cx="603381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17A7D49-ED2F-B348-E5FF-0E14A52BC51A}"/>
              </a:ext>
            </a:extLst>
          </p:cNvPr>
          <p:cNvSpPr/>
          <p:nvPr/>
        </p:nvSpPr>
        <p:spPr>
          <a:xfrm>
            <a:off x="2684206" y="4748510"/>
            <a:ext cx="845575" cy="294968"/>
          </a:xfrm>
          <a:prstGeom prst="roundRect">
            <a:avLst/>
          </a:prstGeom>
          <a:noFill/>
          <a:ln w="19050" cmpd="sng">
            <a:solidFill>
              <a:srgbClr val="FF66FF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EA5FCC6-D809-3EED-6BC0-E597D6F5BAF0}"/>
              </a:ext>
            </a:extLst>
          </p:cNvPr>
          <p:cNvSpPr/>
          <p:nvPr/>
        </p:nvSpPr>
        <p:spPr>
          <a:xfrm>
            <a:off x="5166850" y="4748510"/>
            <a:ext cx="845575" cy="294968"/>
          </a:xfrm>
          <a:prstGeom prst="roundRect">
            <a:avLst/>
          </a:prstGeom>
          <a:noFill/>
          <a:ln w="19050" cmpd="sng">
            <a:solidFill>
              <a:srgbClr val="FF66FF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02CC0B2-9090-8A0A-C864-E6A312DFC26D}"/>
              </a:ext>
            </a:extLst>
          </p:cNvPr>
          <p:cNvSpPr/>
          <p:nvPr/>
        </p:nvSpPr>
        <p:spPr>
          <a:xfrm>
            <a:off x="5202062" y="5091670"/>
            <a:ext cx="845575" cy="294968"/>
          </a:xfrm>
          <a:prstGeom prst="roundRect">
            <a:avLst/>
          </a:prstGeom>
          <a:noFill/>
          <a:ln w="19050" cmpd="sng">
            <a:solidFill>
              <a:srgbClr val="FF66FF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F97A351-7E71-C4B4-41E4-E4CAF1211159}"/>
              </a:ext>
            </a:extLst>
          </p:cNvPr>
          <p:cNvSpPr/>
          <p:nvPr/>
        </p:nvSpPr>
        <p:spPr>
          <a:xfrm>
            <a:off x="10313327" y="4760607"/>
            <a:ext cx="845575" cy="1008875"/>
          </a:xfrm>
          <a:prstGeom prst="roundRect">
            <a:avLst/>
          </a:prstGeom>
          <a:noFill/>
          <a:ln w="19050" cmpd="sng">
            <a:solidFill>
              <a:srgbClr val="FF66FF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44976CB-D7DB-D6B8-DEE5-B37B9EA77FA5}"/>
              </a:ext>
            </a:extLst>
          </p:cNvPr>
          <p:cNvSpPr txBox="1"/>
          <p:nvPr/>
        </p:nvSpPr>
        <p:spPr>
          <a:xfrm>
            <a:off x="4201383" y="6155176"/>
            <a:ext cx="2369574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1600" noProof="0" dirty="0"/>
              <a:t>Low variance Distribution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F2107DD-73E2-15EC-AD4B-F183AB6E55E4}"/>
              </a:ext>
            </a:extLst>
          </p:cNvPr>
          <p:cNvSpPr/>
          <p:nvPr/>
        </p:nvSpPr>
        <p:spPr>
          <a:xfrm>
            <a:off x="4121723" y="6164375"/>
            <a:ext cx="2448231" cy="269932"/>
          </a:xfrm>
          <a:prstGeom prst="roundRect">
            <a:avLst/>
          </a:prstGeom>
          <a:noFill/>
          <a:ln w="19050" cmpd="sng">
            <a:solidFill>
              <a:srgbClr val="FF66FF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BFFB50A-45C7-390E-68E8-478A10019BDF}"/>
              </a:ext>
            </a:extLst>
          </p:cNvPr>
          <p:cNvSpPr txBox="1"/>
          <p:nvPr/>
        </p:nvSpPr>
        <p:spPr>
          <a:xfrm>
            <a:off x="501444" y="1084881"/>
            <a:ext cx="4316361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Reproductive Skew estimator :</a:t>
            </a:r>
            <a:endParaRPr lang="en-US" sz="2400" i="1" noProof="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8D90CDC-62A0-487A-23C4-33D3C1B42D0F}"/>
              </a:ext>
            </a:extLst>
          </p:cNvPr>
          <p:cNvSpPr txBox="1"/>
          <p:nvPr/>
        </p:nvSpPr>
        <p:spPr>
          <a:xfrm>
            <a:off x="477964" y="1374965"/>
            <a:ext cx="5208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The multinomial index: a robust measure of reproductive skew, Ross (2020)</a:t>
            </a:r>
            <a:endParaRPr lang="en-US" sz="1400" noProof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EACFC7-A1F1-5F1E-8D73-D77B54BAE010}"/>
              </a:ext>
            </a:extLst>
          </p:cNvPr>
          <p:cNvSpPr txBox="1"/>
          <p:nvPr/>
        </p:nvSpPr>
        <p:spPr>
          <a:xfrm>
            <a:off x="6957503" y="175977"/>
            <a:ext cx="4667960" cy="14477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500" b="1" noProof="0" dirty="0"/>
              <a:t>N</a:t>
            </a:r>
            <a:r>
              <a:rPr lang="en-US" sz="1500" noProof="0" dirty="0"/>
              <a:t> : Number of sampled individuals</a:t>
            </a:r>
            <a:br>
              <a:rPr lang="en-US" sz="1500" noProof="0" dirty="0"/>
            </a:br>
            <a:r>
              <a:rPr lang="en-US" sz="1500" b="1" noProof="0" dirty="0"/>
              <a:t>R</a:t>
            </a:r>
            <a:r>
              <a:rPr lang="en-US" sz="1500" noProof="0" dirty="0"/>
              <a:t> : Total number of Offsprings of all the individuals </a:t>
            </a:r>
            <a:br>
              <a:rPr lang="en-US" sz="1500" noProof="0" dirty="0"/>
            </a:br>
            <a:r>
              <a:rPr lang="en-US" sz="1500" b="1" noProof="0" dirty="0"/>
              <a:t>T</a:t>
            </a:r>
            <a:r>
              <a:rPr lang="en-US" sz="1500" noProof="0" dirty="0"/>
              <a:t> : Total time of exposure of all the individuals </a:t>
            </a:r>
            <a:br>
              <a:rPr lang="en-US" sz="1500" noProof="0" dirty="0"/>
            </a:br>
            <a:r>
              <a:rPr lang="en-US" sz="1500" b="1" noProof="0" dirty="0"/>
              <a:t>r </a:t>
            </a:r>
            <a:r>
              <a:rPr lang="en-US" sz="1500" noProof="0" dirty="0"/>
              <a:t>: Number of offsprings of 1 individual</a:t>
            </a:r>
            <a:br>
              <a:rPr lang="en-US" sz="1500" noProof="0" dirty="0"/>
            </a:br>
            <a:r>
              <a:rPr lang="en-US" sz="1500" b="1" noProof="0" dirty="0"/>
              <a:t>t</a:t>
            </a:r>
            <a:r>
              <a:rPr lang="en-US" sz="1500" noProof="0" dirty="0"/>
              <a:t> : Time of exposure of 1 individual</a:t>
            </a:r>
          </a:p>
        </p:txBody>
      </p:sp>
    </p:spTree>
    <p:extLst>
      <p:ext uri="{BB962C8B-B14F-4D97-AF65-F5344CB8AC3E}">
        <p14:creationId xmlns:p14="http://schemas.microsoft.com/office/powerpoint/2010/main" val="326714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E9A28-87AA-7973-2A24-905FFDED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53298E3-1A25-2F43-EA6D-058786CEB3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895A1E4-5FFE-5EF0-2ED8-8ED40C5DCE20}"/>
              </a:ext>
            </a:extLst>
          </p:cNvPr>
          <p:cNvSpPr txBox="1"/>
          <p:nvPr/>
        </p:nvSpPr>
        <p:spPr>
          <a:xfrm>
            <a:off x="380998" y="224812"/>
            <a:ext cx="6275441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Intrinsic Reproductive Skew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278FB95-4041-0EA0-6E3B-C0E3A97BD973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DCF3580-7BA6-C428-75B6-0A535B0AC2E0}"/>
                  </a:ext>
                </a:extLst>
              </p:cNvPr>
              <p:cNvSpPr txBox="1"/>
              <p:nvPr/>
            </p:nvSpPr>
            <p:spPr>
              <a:xfrm>
                <a:off x="2930013" y="1893375"/>
                <a:ext cx="636147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=  </m:t>
                      </m:r>
                      <m:acc>
                        <m:accPr>
                          <m:chr m:val="̌"/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d>
                        <m:dPr>
                          <m:sepChr m:val=",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0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̌"/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d>
                            <m:dPr>
                              <m:sepChr m:val=","/>
                              <m:ctrlP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400" i="0" noProof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DCF3580-7BA6-C428-75B6-0A535B0AC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13" y="1893375"/>
                <a:ext cx="6361470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6C68C60-FF4F-1419-EF11-C12AD77CC91D}"/>
                  </a:ext>
                </a:extLst>
              </p:cNvPr>
              <p:cNvSpPr txBox="1"/>
              <p:nvPr/>
            </p:nvSpPr>
            <p:spPr>
              <a:xfrm>
                <a:off x="226142" y="2714606"/>
                <a:ext cx="6194322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̌"/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d>
                        <m:d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i="0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noProof="0" smtClean="0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  <m:r>
                                    <a:rPr lang="en-US" sz="2400" i="0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 noProof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noProof="0" smtClean="0">
                                          <a:latin typeface="Cambria Math" panose="02040503050406030204" pitchFamily="18" charset="0"/>
                                        </a:rPr>
                                        <m:t>𝑟𝑖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0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noProof="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6C68C60-FF4F-1419-EF11-C12AD77C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42" y="2714606"/>
                <a:ext cx="6194322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FFAEE97-EC93-9643-26BB-DE39E21EF82F}"/>
                  </a:ext>
                </a:extLst>
              </p:cNvPr>
              <p:cNvSpPr txBox="1"/>
              <p:nvPr/>
            </p:nvSpPr>
            <p:spPr>
              <a:xfrm>
                <a:off x="5816083" y="2984300"/>
                <a:ext cx="6194322" cy="664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400" i="1" noProof="0" smtClean="0">
                          <a:latin typeface="Cambria Math" panose="02040503050406030204" pitchFamily="18" charset="0"/>
                        </a:rPr>
                        <m:t>𝑀𝑢𝑙𝑡𝑖𝑛𝑜𝑚𝑖𝑎𝑙</m:t>
                      </m:r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sepChr m:val=","/>
                          <m:ctrlP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noProof="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FFAEE97-EC93-9643-26BB-DE39E21EF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083" y="2984300"/>
                <a:ext cx="6194322" cy="664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texte, reçu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1B8F788-B28E-DCED-0B3C-6C4983596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"/>
          <a:stretch>
            <a:fillRect/>
          </a:stretch>
        </p:blipFill>
        <p:spPr>
          <a:xfrm>
            <a:off x="90797" y="3918535"/>
            <a:ext cx="12010405" cy="2111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C1B0D90-8682-315A-2866-724012F8547C}"/>
              </a:ext>
            </a:extLst>
          </p:cNvPr>
          <p:cNvSpPr txBox="1"/>
          <p:nvPr/>
        </p:nvSpPr>
        <p:spPr>
          <a:xfrm>
            <a:off x="501444" y="1084881"/>
            <a:ext cx="4316361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Reproductive Skew estimator :</a:t>
            </a:r>
            <a:endParaRPr lang="en-US" sz="2400" i="1" noProof="0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7978A1D-999D-4550-316F-0601F27C0252}"/>
              </a:ext>
            </a:extLst>
          </p:cNvPr>
          <p:cNvSpPr/>
          <p:nvPr/>
        </p:nvSpPr>
        <p:spPr>
          <a:xfrm>
            <a:off x="2659623" y="5100216"/>
            <a:ext cx="845575" cy="294968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09319B1-D814-9C1D-F115-CEE28192D900}"/>
              </a:ext>
            </a:extLst>
          </p:cNvPr>
          <p:cNvSpPr/>
          <p:nvPr/>
        </p:nvSpPr>
        <p:spPr>
          <a:xfrm>
            <a:off x="2659624" y="5474515"/>
            <a:ext cx="845575" cy="294968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737F075-27BC-3B09-524A-4BC2A3D3944D}"/>
              </a:ext>
            </a:extLst>
          </p:cNvPr>
          <p:cNvSpPr/>
          <p:nvPr/>
        </p:nvSpPr>
        <p:spPr>
          <a:xfrm>
            <a:off x="5166850" y="5469599"/>
            <a:ext cx="845575" cy="294968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3B629F-8989-CA72-2EAF-B1D6801A8C03}"/>
              </a:ext>
            </a:extLst>
          </p:cNvPr>
          <p:cNvSpPr txBox="1"/>
          <p:nvPr/>
        </p:nvSpPr>
        <p:spPr>
          <a:xfrm>
            <a:off x="4218040" y="6161818"/>
            <a:ext cx="2369574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1600" noProof="0" dirty="0"/>
              <a:t>Multinomial Distribution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A70C243-D5C7-21A5-5CE1-9891FB56CB0D}"/>
              </a:ext>
            </a:extLst>
          </p:cNvPr>
          <p:cNvSpPr/>
          <p:nvPr/>
        </p:nvSpPr>
        <p:spPr>
          <a:xfrm>
            <a:off x="4139381" y="6159779"/>
            <a:ext cx="2281083" cy="282469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65991-08BB-0044-4A09-3D7A37978859}"/>
              </a:ext>
            </a:extLst>
          </p:cNvPr>
          <p:cNvSpPr/>
          <p:nvPr/>
        </p:nvSpPr>
        <p:spPr>
          <a:xfrm>
            <a:off x="154636" y="4760608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2A689-3B18-D420-FFAB-04E65F526C98}"/>
              </a:ext>
            </a:extLst>
          </p:cNvPr>
          <p:cNvSpPr/>
          <p:nvPr/>
        </p:nvSpPr>
        <p:spPr>
          <a:xfrm>
            <a:off x="154636" y="5122271"/>
            <a:ext cx="603381" cy="248816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953EED-F74C-5B47-6635-13CDA2FA69BC}"/>
              </a:ext>
            </a:extLst>
          </p:cNvPr>
          <p:cNvSpPr/>
          <p:nvPr/>
        </p:nvSpPr>
        <p:spPr>
          <a:xfrm>
            <a:off x="154635" y="5495317"/>
            <a:ext cx="603381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3C99D3-8CB4-6479-665F-D747A69BEF8B}"/>
              </a:ext>
            </a:extLst>
          </p:cNvPr>
          <p:cNvSpPr txBox="1"/>
          <p:nvPr/>
        </p:nvSpPr>
        <p:spPr>
          <a:xfrm>
            <a:off x="477964" y="1374965"/>
            <a:ext cx="5208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The multinomial index: a robust measure of reproductive skew, Ross (2020)</a:t>
            </a:r>
            <a:endParaRPr lang="en-US" sz="1400" noProof="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07BABE-BC22-F99F-8631-46B929F4E2C6}"/>
              </a:ext>
            </a:extLst>
          </p:cNvPr>
          <p:cNvSpPr txBox="1"/>
          <p:nvPr/>
        </p:nvSpPr>
        <p:spPr>
          <a:xfrm>
            <a:off x="6957503" y="175977"/>
            <a:ext cx="4667960" cy="14477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500" b="1" noProof="0" dirty="0"/>
              <a:t>N</a:t>
            </a:r>
            <a:r>
              <a:rPr lang="en-US" sz="1500" noProof="0" dirty="0"/>
              <a:t> : Number of sampled individuals</a:t>
            </a:r>
            <a:br>
              <a:rPr lang="en-US" sz="1500" noProof="0" dirty="0"/>
            </a:br>
            <a:r>
              <a:rPr lang="en-US" sz="1500" b="1" noProof="0" dirty="0"/>
              <a:t>R</a:t>
            </a:r>
            <a:r>
              <a:rPr lang="en-US" sz="1500" noProof="0" dirty="0"/>
              <a:t> : Total number of Offsprings of all the individuals </a:t>
            </a:r>
            <a:br>
              <a:rPr lang="en-US" sz="1500" noProof="0" dirty="0"/>
            </a:br>
            <a:r>
              <a:rPr lang="en-US" sz="1500" b="1" noProof="0" dirty="0"/>
              <a:t>T</a:t>
            </a:r>
            <a:r>
              <a:rPr lang="en-US" sz="1500" noProof="0" dirty="0"/>
              <a:t> : Total time of exposure of all the individuals </a:t>
            </a:r>
            <a:br>
              <a:rPr lang="en-US" sz="1500" noProof="0" dirty="0"/>
            </a:br>
            <a:r>
              <a:rPr lang="en-US" sz="1500" b="1" noProof="0" dirty="0"/>
              <a:t>r </a:t>
            </a:r>
            <a:r>
              <a:rPr lang="en-US" sz="1500" noProof="0" dirty="0"/>
              <a:t>: Number of offsprings of 1 individual</a:t>
            </a:r>
            <a:br>
              <a:rPr lang="en-US" sz="1500" noProof="0" dirty="0"/>
            </a:br>
            <a:r>
              <a:rPr lang="en-US" sz="1500" b="1" noProof="0" dirty="0"/>
              <a:t>t</a:t>
            </a:r>
            <a:r>
              <a:rPr lang="en-US" sz="1500" noProof="0" dirty="0"/>
              <a:t> : Time of exposure of 1 individual</a:t>
            </a:r>
          </a:p>
        </p:txBody>
      </p:sp>
    </p:spTree>
    <p:extLst>
      <p:ext uri="{BB962C8B-B14F-4D97-AF65-F5344CB8AC3E}">
        <p14:creationId xmlns:p14="http://schemas.microsoft.com/office/powerpoint/2010/main" val="264299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880D5-4304-CBE3-3D60-6E124E1D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40E5EDB-6974-622B-8121-829852CD29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8" y="6398714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9B1982-6025-3EC3-8943-223829706C67}"/>
              </a:ext>
            </a:extLst>
          </p:cNvPr>
          <p:cNvSpPr txBox="1"/>
          <p:nvPr/>
        </p:nvSpPr>
        <p:spPr>
          <a:xfrm>
            <a:off x="380999" y="224812"/>
            <a:ext cx="609444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Genetic Diversity</a:t>
            </a:r>
            <a:endParaRPr lang="en-US" sz="3200" b="1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4B6D8E5-3E88-7BCD-7074-6BC921D0F61A}"/>
                  </a:ext>
                </a:extLst>
              </p:cNvPr>
              <p:cNvSpPr txBox="1"/>
              <p:nvPr/>
            </p:nvSpPr>
            <p:spPr>
              <a:xfrm>
                <a:off x="1740219" y="1578319"/>
                <a:ext cx="8298898" cy="4308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>
                  <a:spcBef>
                    <a:spcPts val="1150"/>
                  </a:spcBef>
                </a:pPr>
                <a:r>
                  <a:rPr lang="en-US" sz="2400" noProof="0" dirty="0"/>
                  <a:t> - </a:t>
                </a:r>
                <a:r>
                  <a:rPr lang="en-US" sz="2400" b="1" noProof="0" dirty="0"/>
                  <a:t>Expected Value </a:t>
                </a:r>
                <a:r>
                  <a:rPr lang="en-US" sz="2800" noProof="0" dirty="0"/>
                  <a:t>:      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noProof="0" smtClean="0">
                        <a:latin typeface="Cambria Math" panose="02040503050406030204" pitchFamily="18" charset="0"/>
                      </a:rPr>
                      <m:t>=4∗</m:t>
                    </m:r>
                    <m:r>
                      <a:rPr lang="en-US" sz="2400" i="1" noProof="0">
                        <a:latin typeface="Cambria Math" panose="02040503050406030204" pitchFamily="18" charset="0"/>
                      </a:rPr>
                      <m:t>𝑁𝑒</m:t>
                    </m:r>
                    <m:r>
                      <a:rPr lang="en-US" sz="2400" i="1" noProof="0">
                        <a:latin typeface="Cambria Math" panose="02040503050406030204" pitchFamily="18" charset="0"/>
                      </a:rPr>
                      <m:t>∗µ</m:t>
                    </m:r>
                  </m:oMath>
                </a14:m>
                <a:endParaRPr lang="en-US" sz="2400" noProof="0" dirty="0"/>
              </a:p>
              <a:p>
                <a:pPr>
                  <a:spcBef>
                    <a:spcPts val="1150"/>
                  </a:spcBef>
                </a:pPr>
                <a:r>
                  <a:rPr lang="en-US" noProof="0" dirty="0"/>
                  <a:t>	Ne : Effective Population size</a:t>
                </a:r>
                <a:br>
                  <a:rPr lang="en-US" noProof="0" dirty="0"/>
                </a:br>
                <a:r>
                  <a:rPr lang="en-US" noProof="0" dirty="0"/>
                  <a:t>	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US" noProof="0" dirty="0"/>
                  <a:t> : Mutations Rate</a:t>
                </a:r>
              </a:p>
              <a:p>
                <a:pPr>
                  <a:spcBef>
                    <a:spcPts val="1150"/>
                  </a:spcBef>
                </a:pPr>
                <a:endParaRPr lang="en-US" sz="2400" noProof="0" dirty="0"/>
              </a:p>
              <a:p>
                <a:pPr marL="342900" indent="-342900">
                  <a:spcBef>
                    <a:spcPts val="1150"/>
                  </a:spcBef>
                  <a:buFontTx/>
                  <a:buChar char="-"/>
                </a:pPr>
                <a:r>
                  <a:rPr lang="en-US" sz="2400" noProof="0" dirty="0" err="1"/>
                  <a:t>Ne</a:t>
                </a:r>
                <a:r>
                  <a:rPr lang="en-US" sz="2400" baseline="-25000" noProof="0" dirty="0" err="1"/>
                  <a:t>X</a:t>
                </a:r>
                <a:r>
                  <a:rPr lang="en-US" sz="2400" baseline="-25000" noProof="0" dirty="0"/>
                  <a:t> </a:t>
                </a:r>
                <a:r>
                  <a:rPr lang="en-US" sz="2400" noProof="0" dirty="0"/>
                  <a:t>= 0.75* </a:t>
                </a:r>
                <a:r>
                  <a:rPr lang="en-US" sz="2400" noProof="0" dirty="0" err="1"/>
                  <a:t>Ne</a:t>
                </a:r>
                <a:r>
                  <a:rPr lang="en-US" sz="2400" baseline="-25000" noProof="0" dirty="0" err="1"/>
                  <a:t>A</a:t>
                </a:r>
                <a:r>
                  <a:rPr lang="en-US" sz="2400" baseline="-25000" noProof="0" dirty="0"/>
                  <a:t>         </a:t>
                </a:r>
                <a:r>
                  <a:rPr lang="en-US" noProof="0" dirty="0"/>
                  <a:t>with Sex-ratio = 0.5</a:t>
                </a:r>
                <a:endParaRPr lang="en-US" baseline="-25000" noProof="0" dirty="0"/>
              </a:p>
              <a:p>
                <a:pPr marL="342900" indent="-342900">
                  <a:spcBef>
                    <a:spcPts val="1150"/>
                  </a:spcBef>
                  <a:buFontTx/>
                  <a:buChar char="-"/>
                </a:pPr>
                <a:endParaRPr lang="en-US" sz="2400" noProof="0" dirty="0"/>
              </a:p>
              <a:p>
                <a:pPr>
                  <a:spcBef>
                    <a:spcPts val="1150"/>
                  </a:spcBef>
                </a:pPr>
                <a:r>
                  <a:rPr lang="en-US" sz="2400" b="1" noProof="0" dirty="0"/>
                  <a:t>=&gt; X-to-A ratio </a:t>
                </a:r>
                <a:r>
                  <a:rPr lang="en-US" sz="2400" noProof="0" dirty="0"/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40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noProof="0" dirty="0"/>
                  <a:t> = 0.75   under assumption of:</a:t>
                </a:r>
              </a:p>
              <a:p>
                <a:pPr>
                  <a:spcBef>
                    <a:spcPts val="1150"/>
                  </a:spcBef>
                </a:pPr>
                <a:r>
                  <a:rPr lang="en-US" noProof="0" dirty="0"/>
                  <a:t>		Panmixia </a:t>
                </a:r>
                <a:br>
                  <a:rPr lang="en-US" noProof="0" dirty="0"/>
                </a:br>
                <a:r>
                  <a:rPr lang="en-US" noProof="0" dirty="0"/>
                  <a:t>		Sex-ratio = 0.5</a:t>
                </a:r>
                <a:br>
                  <a:rPr lang="en-US" baseline="-25000" noProof="0" dirty="0"/>
                </a:br>
                <a:r>
                  <a:rPr lang="en-US" baseline="-25000" noProof="0" dirty="0"/>
                  <a:t>		</a:t>
                </a:r>
                <a:r>
                  <a:rPr lang="en-US" noProof="0" dirty="0"/>
                  <a:t>No selection</a:t>
                </a:r>
                <a:r>
                  <a:rPr lang="en-US" sz="2400" noProof="0" dirty="0"/>
                  <a:t>						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4B6D8E5-3E88-7BCD-7074-6BC921D0F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19" y="1578319"/>
                <a:ext cx="8298898" cy="4308872"/>
              </a:xfrm>
              <a:prstGeom prst="rect">
                <a:avLst/>
              </a:prstGeom>
              <a:blipFill>
                <a:blip r:embed="rId3"/>
                <a:stretch>
                  <a:fillRect l="-2203" t="-2546" b="-1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2373FE6E-B1B4-80F2-A218-44D9C62D25AF}"/>
              </a:ext>
            </a:extLst>
          </p:cNvPr>
          <p:cNvSpPr txBox="1"/>
          <p:nvPr/>
        </p:nvSpPr>
        <p:spPr>
          <a:xfrm>
            <a:off x="11761236" y="6386966"/>
            <a:ext cx="23793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E73ACF5-206A-664C-E660-8000BC7A7574}"/>
              </a:ext>
            </a:extLst>
          </p:cNvPr>
          <p:cNvSpPr/>
          <p:nvPr/>
        </p:nvSpPr>
        <p:spPr>
          <a:xfrm>
            <a:off x="4988867" y="1572212"/>
            <a:ext cx="2111107" cy="486950"/>
          </a:xfrm>
          <a:prstGeom prst="round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96045C0-84CD-8580-8BF0-8502F27112DD}"/>
              </a:ext>
            </a:extLst>
          </p:cNvPr>
          <p:cNvSpPr/>
          <p:nvPr/>
        </p:nvSpPr>
        <p:spPr>
          <a:xfrm>
            <a:off x="4124230" y="4402497"/>
            <a:ext cx="2111107" cy="396342"/>
          </a:xfrm>
          <a:prstGeom prst="round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DED708-1931-05E3-D048-4E72FA67BF28}"/>
              </a:ext>
            </a:extLst>
          </p:cNvPr>
          <p:cNvSpPr txBox="1"/>
          <p:nvPr/>
        </p:nvSpPr>
        <p:spPr>
          <a:xfrm>
            <a:off x="4574686" y="6402469"/>
            <a:ext cx="4191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Molecular Population Genetics, Hahn (2019)</a:t>
            </a:r>
          </a:p>
        </p:txBody>
      </p:sp>
    </p:spTree>
    <p:extLst>
      <p:ext uri="{BB962C8B-B14F-4D97-AF65-F5344CB8AC3E}">
        <p14:creationId xmlns:p14="http://schemas.microsoft.com/office/powerpoint/2010/main" val="2285223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F767A-F629-996B-E081-F7412BEC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7603292-8A6E-BCD9-5890-13EC8962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1047750"/>
            <a:ext cx="5574068" cy="278703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37B55B6-452F-6138-A752-A371DC078B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A6E0AB-0355-AB99-78FE-5C8E2363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66" y="3928440"/>
            <a:ext cx="5574068" cy="278703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63A0D2B-9B54-2E9E-FF88-791F4399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560" y="1047750"/>
            <a:ext cx="5574068" cy="2787034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5E5EA8F-EC3F-76BF-5713-E73DEF9EA346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Number of Offsprings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1B8FA3-30B6-4D4E-7021-403D5671217E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29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040764E-A157-CD69-443F-DFEB1266FBC3}"/>
              </a:ext>
            </a:extLst>
          </p:cNvPr>
          <p:cNvGrpSpPr/>
          <p:nvPr/>
        </p:nvGrpSpPr>
        <p:grpSpPr>
          <a:xfrm>
            <a:off x="250372" y="3948374"/>
            <a:ext cx="658583" cy="615243"/>
            <a:chOff x="1101793" y="1838131"/>
            <a:chExt cx="1520890" cy="133427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0BFDB90B-B288-31A3-B23D-B7676C2DE315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A6B89265-BCB3-E7F0-447B-C2131A0103A1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444558DE-00F8-022C-E509-340FA7B65A07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20" name="Ellipse 19">
                    <a:extLst>
                      <a:ext uri="{FF2B5EF4-FFF2-40B4-BE49-F238E27FC236}">
                        <a16:creationId xmlns:a16="http://schemas.microsoft.com/office/drawing/2014/main" id="{C412F66A-F315-6042-6D0C-FC2DAE5A30EF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AB20BAB-C8F9-0949-8B35-384EFE692455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03D5347E-6861-1786-3424-706E3FECFB03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BC7BC5B1-C485-C203-28C3-416D2E2088F4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AEF592-34A3-679D-9B42-FC6474911ABF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D48C374-C7F6-32EC-7014-C3D1B91E31D1}"/>
              </a:ext>
            </a:extLst>
          </p:cNvPr>
          <p:cNvGrpSpPr/>
          <p:nvPr/>
        </p:nvGrpSpPr>
        <p:grpSpPr>
          <a:xfrm>
            <a:off x="11283045" y="3924482"/>
            <a:ext cx="658583" cy="615700"/>
            <a:chOff x="5306280" y="1855235"/>
            <a:chExt cx="1520890" cy="13342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D1369E-1DE3-B077-D9E5-CE91EC1472D6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AF379A9-8AD0-CF74-5D8F-9E98D9C9B117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FD5A875-0450-9C7A-4252-B44D88A8E3E5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9" name="Flèche : droite 28">
              <a:extLst>
                <a:ext uri="{FF2B5EF4-FFF2-40B4-BE49-F238E27FC236}">
                  <a16:creationId xmlns:a16="http://schemas.microsoft.com/office/drawing/2014/main" id="{374EC9F3-F51C-3623-A6E4-82773C4F8203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Connecteur : en arc 29">
              <a:extLst>
                <a:ext uri="{FF2B5EF4-FFF2-40B4-BE49-F238E27FC236}">
                  <a16:creationId xmlns:a16="http://schemas.microsoft.com/office/drawing/2014/main" id="{AD459F76-B2DF-CC20-345B-FFABBEE99B87}"/>
                </a:ext>
              </a:extLst>
            </p:cNvPr>
            <p:cNvCxnSpPr>
              <a:cxnSpLocks/>
              <a:stCxn id="27" idx="0"/>
              <a:endCxn id="28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457F94D-AED7-D342-76EE-87780F212EDD}"/>
              </a:ext>
            </a:extLst>
          </p:cNvPr>
          <p:cNvGrpSpPr/>
          <p:nvPr/>
        </p:nvGrpSpPr>
        <p:grpSpPr>
          <a:xfrm>
            <a:off x="8953241" y="6098945"/>
            <a:ext cx="658583" cy="616529"/>
            <a:chOff x="8140635" y="1863010"/>
            <a:chExt cx="1520890" cy="1334277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281B1BEF-C694-91B8-13FC-222A3284E015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D7B204F-0366-AF74-3959-EF2AF63A9103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E17C248-E6C1-FBC1-CAAB-9A9EA43B47B8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A9E297-A2AB-9E84-5F0A-B60D15326FE9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lèche : droite 38">
                <a:extLst>
                  <a:ext uri="{FF2B5EF4-FFF2-40B4-BE49-F238E27FC236}">
                    <a16:creationId xmlns:a16="http://schemas.microsoft.com/office/drawing/2014/main" id="{5D25D135-7CCF-9A79-9DCC-C1FD23825D24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Connecteur : en arc 39">
                <a:extLst>
                  <a:ext uri="{FF2B5EF4-FFF2-40B4-BE49-F238E27FC236}">
                    <a16:creationId xmlns:a16="http://schemas.microsoft.com/office/drawing/2014/main" id="{1B37620E-FA4D-1B0A-F021-3B4BAC538515}"/>
                  </a:ext>
                </a:extLst>
              </p:cNvPr>
              <p:cNvCxnSpPr>
                <a:cxnSpLocks/>
                <a:stCxn id="37" idx="0"/>
                <a:endCxn id="38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Graphique 33" descr="Point d’interrogation avec un remplissage uni">
              <a:extLst>
                <a:ext uri="{FF2B5EF4-FFF2-40B4-BE49-F238E27FC236}">
                  <a16:creationId xmlns:a16="http://schemas.microsoft.com/office/drawing/2014/main" id="{6EFCC675-F5C1-72B5-2EEF-7DB913B2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AD1FDB3-E0CA-F6E8-8EFF-C1A1CCD2E185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665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CE34-51E0-675C-4330-7B266CDA5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4F30242-F7E9-AF25-90FB-F9AD43AC5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BA86D-60D1-EC4D-EF83-CA095B1FF491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DC8C754-08B3-DF76-4588-B77FF8C62953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A921A7-9972-8739-268D-D00E9706E4FD}"/>
              </a:ext>
            </a:extLst>
          </p:cNvPr>
          <p:cNvSpPr txBox="1"/>
          <p:nvPr/>
        </p:nvSpPr>
        <p:spPr>
          <a:xfrm>
            <a:off x="3937819" y="2777686"/>
            <a:ext cx="4316361" cy="5899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br>
              <a:rPr lang="en-US" sz="2400" noProof="0" dirty="0"/>
            </a:br>
            <a:r>
              <a:rPr lang="en-US" sz="2400" noProof="0" dirty="0"/>
              <a:t>	</a:t>
            </a:r>
            <a:endParaRPr lang="en-US" sz="2400" i="1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FA28D01-BEFC-C4D0-52CE-5E4F6BE1DD65}"/>
              </a:ext>
            </a:extLst>
          </p:cNvPr>
          <p:cNvSpPr txBox="1"/>
          <p:nvPr/>
        </p:nvSpPr>
        <p:spPr>
          <a:xfrm>
            <a:off x="1651518" y="1632857"/>
            <a:ext cx="8798768" cy="2680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 NWF models </a:t>
            </a:r>
            <a:r>
              <a:rPr lang="en-US" sz="2400" noProof="0" dirty="0" err="1"/>
              <a:t>nucleotid</a:t>
            </a:r>
            <a:r>
              <a:rPr lang="en-US" sz="2400" noProof="0" dirty="0"/>
              <a:t> diversity is lower than WF model one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400" noProof="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NWF_FC has a X-to-A ratio higher than expected because of random mating 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400" noProof="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NWF_LT has a X-to-A ratio higher than expected because of random mating and age structure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A70E31-5FF3-0ABB-EE8A-46E2C5E60F2E}"/>
              </a:ext>
            </a:extLst>
          </p:cNvPr>
          <p:cNvSpPr txBox="1"/>
          <p:nvPr/>
        </p:nvSpPr>
        <p:spPr>
          <a:xfrm>
            <a:off x="3295169" y="5602233"/>
            <a:ext cx="5511466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We keep NWF_LT as a reference</a:t>
            </a:r>
          </a:p>
        </p:txBody>
      </p:sp>
    </p:spTree>
    <p:extLst>
      <p:ext uri="{BB962C8B-B14F-4D97-AF65-F5344CB8AC3E}">
        <p14:creationId xmlns:p14="http://schemas.microsoft.com/office/powerpoint/2010/main" val="217756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CE34-51E0-675C-4330-7B266CDA5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4F30242-F7E9-AF25-90FB-F9AD43AC5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BA86D-60D1-EC4D-EF83-CA095B1FF491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Reference Models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DC8C754-08B3-DF76-4588-B77FF8C62953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A921A7-9972-8739-268D-D00E9706E4FD}"/>
              </a:ext>
            </a:extLst>
          </p:cNvPr>
          <p:cNvSpPr txBox="1"/>
          <p:nvPr/>
        </p:nvSpPr>
        <p:spPr>
          <a:xfrm>
            <a:off x="3937819" y="2777686"/>
            <a:ext cx="4316361" cy="5899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br>
              <a:rPr lang="en-US" sz="2400" noProof="0" dirty="0"/>
            </a:br>
            <a:r>
              <a:rPr lang="en-US" sz="2400" noProof="0" dirty="0"/>
              <a:t>	</a:t>
            </a:r>
            <a:endParaRPr lang="en-US" sz="2400" i="1" noProof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A70E31-5FF3-0ABB-EE8A-46E2C5E60F2E}"/>
              </a:ext>
            </a:extLst>
          </p:cNvPr>
          <p:cNvSpPr txBox="1"/>
          <p:nvPr/>
        </p:nvSpPr>
        <p:spPr>
          <a:xfrm>
            <a:off x="3964473" y="6175292"/>
            <a:ext cx="4263052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</a:t>
            </a:r>
            <a:r>
              <a:rPr lang="en-US" sz="2400" b="1" dirty="0"/>
              <a:t>But Problem on </a:t>
            </a:r>
            <a:r>
              <a:rPr lang="en-US" sz="2400" b="1" noProof="0" dirty="0"/>
              <a:t> NWF_LT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79E48F4-0E3E-29F7-D065-091B92BA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8" y="1171226"/>
            <a:ext cx="10296523" cy="47591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B4E58D8-ADCA-17D0-DE58-0459BCE8B2C0}"/>
              </a:ext>
            </a:extLst>
          </p:cNvPr>
          <p:cNvSpPr/>
          <p:nvPr/>
        </p:nvSpPr>
        <p:spPr>
          <a:xfrm>
            <a:off x="3125754" y="5439747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3ED8C-C2F4-1710-C467-FB62319DE4BD}"/>
              </a:ext>
            </a:extLst>
          </p:cNvPr>
          <p:cNvSpPr/>
          <p:nvPr/>
        </p:nvSpPr>
        <p:spPr>
          <a:xfrm>
            <a:off x="3875313" y="5437958"/>
            <a:ext cx="603381" cy="248816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E6C3B5-8408-4218-0AD9-B1F3B3B2CA78}"/>
              </a:ext>
            </a:extLst>
          </p:cNvPr>
          <p:cNvSpPr/>
          <p:nvPr/>
        </p:nvSpPr>
        <p:spPr>
          <a:xfrm>
            <a:off x="4659085" y="5437958"/>
            <a:ext cx="513185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931F14-A6EA-1A9F-373D-267788257DA2}"/>
              </a:ext>
            </a:extLst>
          </p:cNvPr>
          <p:cNvSpPr/>
          <p:nvPr/>
        </p:nvSpPr>
        <p:spPr>
          <a:xfrm>
            <a:off x="2472612" y="5439747"/>
            <a:ext cx="307910" cy="247027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  <a:lumOff val="2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A6089-4741-98B9-8F30-97605DE23924}"/>
              </a:ext>
            </a:extLst>
          </p:cNvPr>
          <p:cNvSpPr/>
          <p:nvPr/>
        </p:nvSpPr>
        <p:spPr>
          <a:xfrm>
            <a:off x="8020532" y="5447756"/>
            <a:ext cx="513185" cy="247027"/>
          </a:xfrm>
          <a:prstGeom prst="rect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3655A9-B3C0-E48C-4BA0-5E5A470AA4EA}"/>
              </a:ext>
            </a:extLst>
          </p:cNvPr>
          <p:cNvSpPr/>
          <p:nvPr/>
        </p:nvSpPr>
        <p:spPr>
          <a:xfrm>
            <a:off x="8770091" y="5449545"/>
            <a:ext cx="603382" cy="241660"/>
          </a:xfrm>
          <a:prstGeom prst="rect">
            <a:avLst/>
          </a:prstGeom>
          <a:noFill/>
          <a:ln w="19050" cmpd="sng">
            <a:solidFill>
              <a:srgbClr val="7030A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1194D-25BC-5ED0-26FF-75BA5EF55082}"/>
              </a:ext>
            </a:extLst>
          </p:cNvPr>
          <p:cNvSpPr/>
          <p:nvPr/>
        </p:nvSpPr>
        <p:spPr>
          <a:xfrm>
            <a:off x="9553863" y="5445967"/>
            <a:ext cx="513185" cy="247027"/>
          </a:xfrm>
          <a:prstGeom prst="rect">
            <a:avLst/>
          </a:prstGeom>
          <a:noFill/>
          <a:ln w="19050" cmpd="sng">
            <a:solidFill>
              <a:schemeClr val="accent6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5A202-88E1-C32D-3FD6-1D67D802D8CE}"/>
              </a:ext>
            </a:extLst>
          </p:cNvPr>
          <p:cNvSpPr/>
          <p:nvPr/>
        </p:nvSpPr>
        <p:spPr>
          <a:xfrm>
            <a:off x="7367390" y="5447756"/>
            <a:ext cx="307910" cy="247027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  <a:lumOff val="2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760E393F-552C-9C72-1AEE-9EC8CA9020F3}"/>
              </a:ext>
            </a:extLst>
          </p:cNvPr>
          <p:cNvGrpSpPr/>
          <p:nvPr/>
        </p:nvGrpSpPr>
        <p:grpSpPr>
          <a:xfrm>
            <a:off x="8020532" y="215492"/>
            <a:ext cx="658583" cy="615243"/>
            <a:chOff x="1101793" y="1838131"/>
            <a:chExt cx="1520890" cy="1334277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DD56FC15-5277-2798-3136-EF7C72EE19BA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2E0D1451-79DC-AEE5-82EC-08E2B40DA339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32" name="Groupe 31">
                  <a:extLst>
                    <a:ext uri="{FF2B5EF4-FFF2-40B4-BE49-F238E27FC236}">
                      <a16:creationId xmlns:a16="http://schemas.microsoft.com/office/drawing/2014/main" id="{9E678B03-AF60-5785-5FF3-8FAD9E4172B2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0200A70C-8B9E-B7AC-CB3D-12A5A4398611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74A0E7A4-C0AF-53CD-B85B-B8832B458944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8B73BA83-28DE-E42D-70D0-DD60DABF5ADF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E3595AB2-D121-EABF-4C66-F5BB2B600307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B22843-A13F-B560-3399-72D66901F57B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4DD17792-08F9-B5AB-6A99-CFCFAAAC2DBA}"/>
              </a:ext>
            </a:extLst>
          </p:cNvPr>
          <p:cNvGrpSpPr/>
          <p:nvPr/>
        </p:nvGrpSpPr>
        <p:grpSpPr>
          <a:xfrm>
            <a:off x="8791552" y="226524"/>
            <a:ext cx="658583" cy="615700"/>
            <a:chOff x="5306280" y="1855235"/>
            <a:chExt cx="1520890" cy="133427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9080AA-E897-461D-EB74-FFF709F5843D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4DBFF13-A7B9-40E3-ED0F-544E1B3F45FF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5C1054F-BE89-3BC6-961A-ED3A78726D44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0" name="Flèche : droite 39">
              <a:extLst>
                <a:ext uri="{FF2B5EF4-FFF2-40B4-BE49-F238E27FC236}">
                  <a16:creationId xmlns:a16="http://schemas.microsoft.com/office/drawing/2014/main" id="{5CF8209E-3F2B-5CE9-4BA3-B77BA97932C5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necteur : en arc 40">
              <a:extLst>
                <a:ext uri="{FF2B5EF4-FFF2-40B4-BE49-F238E27FC236}">
                  <a16:creationId xmlns:a16="http://schemas.microsoft.com/office/drawing/2014/main" id="{5DCA26A8-C6FD-05D7-A902-7895301822B2}"/>
                </a:ext>
              </a:extLst>
            </p:cNvPr>
            <p:cNvCxnSpPr>
              <a:cxnSpLocks/>
              <a:stCxn id="38" idx="0"/>
              <a:endCxn id="39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59703878-D3E2-CD1B-1CB0-104A0130AF2A}"/>
              </a:ext>
            </a:extLst>
          </p:cNvPr>
          <p:cNvGrpSpPr/>
          <p:nvPr/>
        </p:nvGrpSpPr>
        <p:grpSpPr>
          <a:xfrm>
            <a:off x="9570087" y="225695"/>
            <a:ext cx="658583" cy="616529"/>
            <a:chOff x="8140635" y="1863010"/>
            <a:chExt cx="1520890" cy="1334277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373C8D90-9E12-C603-791E-18715C257E62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C8C754-619A-F50F-891B-FCB680969186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FA63A804-0C95-7D7F-966F-A8169EFED4FF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CF96C69-27FF-C38F-9C8C-8666681E7D15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Flèche : droite 48">
                <a:extLst>
                  <a:ext uri="{FF2B5EF4-FFF2-40B4-BE49-F238E27FC236}">
                    <a16:creationId xmlns:a16="http://schemas.microsoft.com/office/drawing/2014/main" id="{F571FB2C-1E7A-6588-3150-37CA3270A042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0" name="Connecteur : en arc 49">
                <a:extLst>
                  <a:ext uri="{FF2B5EF4-FFF2-40B4-BE49-F238E27FC236}">
                    <a16:creationId xmlns:a16="http://schemas.microsoft.com/office/drawing/2014/main" id="{A4778C97-883A-311B-259A-BC8F075DC7B9}"/>
                  </a:ext>
                </a:extLst>
              </p:cNvPr>
              <p:cNvCxnSpPr>
                <a:cxnSpLocks/>
                <a:stCxn id="47" idx="0"/>
                <a:endCxn id="48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Graphique 43" descr="Point d’interrogation avec un remplissage uni">
              <a:extLst>
                <a:ext uri="{FF2B5EF4-FFF2-40B4-BE49-F238E27FC236}">
                  <a16:creationId xmlns:a16="http://schemas.microsoft.com/office/drawing/2014/main" id="{F238CC86-78BD-A903-D06D-471BBB1B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F9AFAE2-7DE1-F67B-83C2-7034524DB7F9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28A808-81A3-709E-801F-7B6939B6CE6A}"/>
              </a:ext>
            </a:extLst>
          </p:cNvPr>
          <p:cNvGrpSpPr/>
          <p:nvPr/>
        </p:nvGrpSpPr>
        <p:grpSpPr>
          <a:xfrm>
            <a:off x="7218289" y="215492"/>
            <a:ext cx="658583" cy="616529"/>
            <a:chOff x="1324172" y="3544028"/>
            <a:chExt cx="1520890" cy="1334277"/>
          </a:xfrm>
        </p:grpSpPr>
        <p:pic>
          <p:nvPicPr>
            <p:cNvPr id="52" name="Picture 4">
              <a:extLst>
                <a:ext uri="{FF2B5EF4-FFF2-40B4-BE49-F238E27FC236}">
                  <a16:creationId xmlns:a16="http://schemas.microsoft.com/office/drawing/2014/main" id="{7CAD974F-950F-05F4-DB83-34EF5002A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EE1DF5F-A5B9-D752-A081-17ECD061A835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273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7D922-C768-8D68-FF93-AAD125E1B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44FA62B-9958-0785-9D7A-70EFEE6374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FE1325-143D-2F85-3CA6-52D096424E21}"/>
              </a:ext>
            </a:extLst>
          </p:cNvPr>
          <p:cNvSpPr txBox="1"/>
          <p:nvPr/>
        </p:nvSpPr>
        <p:spPr>
          <a:xfrm>
            <a:off x="1598645" y="3152001"/>
            <a:ext cx="899471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/>
            <a:r>
              <a:rPr lang="en-US" sz="3600" b="1" noProof="0" dirty="0"/>
              <a:t>III. Results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D004447-D057-E38B-7343-3D341D646C8B}"/>
              </a:ext>
            </a:extLst>
          </p:cNvPr>
          <p:cNvSpPr txBox="1"/>
          <p:nvPr/>
        </p:nvSpPr>
        <p:spPr>
          <a:xfrm>
            <a:off x="11641394" y="6386966"/>
            <a:ext cx="550606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861350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3DBD9-083E-2DF3-FA93-A5C6D81F7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F80E75B-F5A0-FAC4-28F2-C4AED6DCF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0BAAB1B-F026-853E-A7B0-779405587DD5}"/>
              </a:ext>
            </a:extLst>
          </p:cNvPr>
          <p:cNvSpPr txBox="1"/>
          <p:nvPr/>
        </p:nvSpPr>
        <p:spPr>
          <a:xfrm>
            <a:off x="11691258" y="6386966"/>
            <a:ext cx="5007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AEFCAA-FF11-CD05-9D79-A4A31E6CB2B1}"/>
              </a:ext>
            </a:extLst>
          </p:cNvPr>
          <p:cNvSpPr txBox="1"/>
          <p:nvPr/>
        </p:nvSpPr>
        <p:spPr>
          <a:xfrm>
            <a:off x="617897" y="3152001"/>
            <a:ext cx="10956205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3600" noProof="0" dirty="0"/>
              <a:t>A. Males Reproductive Skew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3908374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C3AD6-E162-F5DF-32A9-A38AC78F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BFD9D3C-C6E5-4215-1F37-54EA8D063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694D050-D7AD-CE70-5C89-AAAFF64600E9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Reproductive Skew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4F1594D-C31A-2427-F7F7-CE839999BE7C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8C8164-B091-E546-7889-E910B814FB4A}"/>
              </a:ext>
            </a:extLst>
          </p:cNvPr>
          <p:cNvSpPr txBox="1"/>
          <p:nvPr/>
        </p:nvSpPr>
        <p:spPr>
          <a:xfrm>
            <a:off x="1416698" y="1254997"/>
            <a:ext cx="8940281" cy="22159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2400" noProof="0" dirty="0"/>
              <a:t>Every males gets a random Ranking value between 0 and 1</a:t>
            </a:r>
          </a:p>
          <a:p>
            <a:endParaRPr lang="en-US" sz="2400" noProof="0" dirty="0"/>
          </a:p>
          <a:p>
            <a:r>
              <a:rPr lang="en-US" sz="2400" noProof="0" dirty="0"/>
              <a:t>Rank determine the relative weight of the male in the reproduction following a beta distribution</a:t>
            </a:r>
          </a:p>
          <a:p>
            <a:br>
              <a:rPr lang="en-US" sz="2400" noProof="0" dirty="0"/>
            </a:br>
            <a:r>
              <a:rPr lang="en-US" sz="2400" noProof="0" dirty="0"/>
              <a:t>Females choose a male if their reproduction is successful</a:t>
            </a:r>
            <a:endParaRPr lang="en-US" sz="3200" noProof="0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681345A-AD37-C73A-5A29-0DC6D27A8706}"/>
              </a:ext>
            </a:extLst>
          </p:cNvPr>
          <p:cNvGrpSpPr/>
          <p:nvPr/>
        </p:nvGrpSpPr>
        <p:grpSpPr>
          <a:xfrm>
            <a:off x="0" y="4398388"/>
            <a:ext cx="12192000" cy="1988578"/>
            <a:chOff x="0" y="4229817"/>
            <a:chExt cx="12192000" cy="1988578"/>
          </a:xfrm>
        </p:grpSpPr>
        <p:pic>
          <p:nvPicPr>
            <p:cNvPr id="8" name="Image 7" descr="Une image contenant texte, affichage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9AABD68D-89AE-9998-3A46-021E3508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29817"/>
              <a:ext cx="3977157" cy="19885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 descr="Une image contenant texte, capture d’écran, ligne, Tracé&#10;&#10;Le contenu généré par l’IA peut être incorrect.">
              <a:extLst>
                <a:ext uri="{FF2B5EF4-FFF2-40B4-BE49-F238E27FC236}">
                  <a16:creationId xmlns:a16="http://schemas.microsoft.com/office/drawing/2014/main" id="{EB365081-1C2B-AFE9-5B67-3EB104911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7421" y="4229817"/>
              <a:ext cx="3977157" cy="19885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Image 12" descr="Une image contenant texte, capture d’écran, diagramme, ligne&#10;&#10;Le contenu généré par l’IA peut être incorrect.">
              <a:extLst>
                <a:ext uri="{FF2B5EF4-FFF2-40B4-BE49-F238E27FC236}">
                  <a16:creationId xmlns:a16="http://schemas.microsoft.com/office/drawing/2014/main" id="{56725CDC-D440-8F58-1766-266A5D5C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4843" y="4229817"/>
              <a:ext cx="3977157" cy="19885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50179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1C51-ADAA-0064-8F2D-20368EAE4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1C59766F-FA5B-CD16-9CB5-0DC1042D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08" y="3737710"/>
            <a:ext cx="5471903" cy="273595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FABEBBA-8D74-CDC8-5F6B-8D2A85D4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43" y="3737710"/>
            <a:ext cx="5471904" cy="273595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765A540-07D2-7ED5-93D1-92B510C48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09" y="842181"/>
            <a:ext cx="5471903" cy="273595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F9C55F-7F6C-BCCE-62C8-1579EA74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87" y="842181"/>
            <a:ext cx="5471902" cy="273595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C584DF4-AD58-578A-8C22-F45AAAE17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F32A2BA-0DFE-6CB6-9CCB-4F5DD4ECBC9D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Reproductive Skew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AA153B-AD42-79C8-5796-194B8D18346B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35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8F86B88-25BF-3606-F3BF-47AAB8AAC402}"/>
              </a:ext>
            </a:extLst>
          </p:cNvPr>
          <p:cNvGrpSpPr/>
          <p:nvPr/>
        </p:nvGrpSpPr>
        <p:grpSpPr>
          <a:xfrm>
            <a:off x="6663233" y="122857"/>
            <a:ext cx="658583" cy="616529"/>
            <a:chOff x="8140635" y="1863010"/>
            <a:chExt cx="1520890" cy="1334277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F94D2772-AD31-4120-8FB1-98F6712B2AA9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1F7692-65BD-161B-9AB8-37F0BB463C8B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6CC725E1-F815-D2E4-3EEC-244E3DD5EF63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0B59AD-46C0-A20E-94C7-73F9385B956B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FE05C4C1-9B96-145B-083A-783D2FAD012C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Connecteur : en arc 14">
                <a:extLst>
                  <a:ext uri="{FF2B5EF4-FFF2-40B4-BE49-F238E27FC236}">
                    <a16:creationId xmlns:a16="http://schemas.microsoft.com/office/drawing/2014/main" id="{BCF8E814-D2D8-2696-63BC-477097798685}"/>
                  </a:ext>
                </a:extLst>
              </p:cNvPr>
              <p:cNvCxnSpPr>
                <a:cxnSpLocks/>
                <a:stCxn id="8" idx="0"/>
                <a:endCxn id="10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Graphique 4" descr="Point d’interrogation avec un remplissage uni">
              <a:extLst>
                <a:ext uri="{FF2B5EF4-FFF2-40B4-BE49-F238E27FC236}">
                  <a16:creationId xmlns:a16="http://schemas.microsoft.com/office/drawing/2014/main" id="{B0D2FC15-629F-D44C-9E23-D6D68313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3F54242-3D23-4B6B-3860-D3CDA36355C6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489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3B537-F900-E860-731C-C9272315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06EBB71-CB9D-AE93-3434-B23D751B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361" b="5344"/>
          <a:stretch>
            <a:fillRect/>
          </a:stretch>
        </p:blipFill>
        <p:spPr>
          <a:xfrm>
            <a:off x="1286928" y="935457"/>
            <a:ext cx="9618143" cy="232271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98054E4-343B-A11E-B94D-1B7B77DD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0" y="3519885"/>
            <a:ext cx="6035116" cy="3017558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2AF2A8-152F-E080-3A27-67BC8810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56" y="3533201"/>
            <a:ext cx="6008484" cy="300424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4A63D4E-39DB-3976-CB1D-37E057F61E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D080571-1B34-842C-2E89-5ED17327C9D0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Reproductive Skew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D9012CB-618C-E333-BF20-F9BB0CA66514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36</a:t>
            </a:r>
          </a:p>
        </p:txBody>
      </p:sp>
      <p:sp>
        <p:nvSpPr>
          <p:cNvPr id="5" name="Flèche : haut 4">
            <a:extLst>
              <a:ext uri="{FF2B5EF4-FFF2-40B4-BE49-F238E27FC236}">
                <a16:creationId xmlns:a16="http://schemas.microsoft.com/office/drawing/2014/main" id="{66C9992F-6082-EA53-0177-8B96D6FAD2A5}"/>
              </a:ext>
            </a:extLst>
          </p:cNvPr>
          <p:cNvSpPr/>
          <p:nvPr/>
        </p:nvSpPr>
        <p:spPr>
          <a:xfrm rot="10800000">
            <a:off x="4424514" y="1634739"/>
            <a:ext cx="137651" cy="1573162"/>
          </a:xfrm>
          <a:prstGeom prst="upArrow">
            <a:avLst/>
          </a:prstGeom>
          <a:solidFill>
            <a:srgbClr val="FF0000"/>
          </a:solidFill>
          <a:ln w="19050" cmpd="sng">
            <a:noFill/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" name="Flèche : haut 6">
            <a:extLst>
              <a:ext uri="{FF2B5EF4-FFF2-40B4-BE49-F238E27FC236}">
                <a16:creationId xmlns:a16="http://schemas.microsoft.com/office/drawing/2014/main" id="{B7342D8E-CD1E-573C-3739-52BAD1CE37E3}"/>
              </a:ext>
            </a:extLst>
          </p:cNvPr>
          <p:cNvSpPr/>
          <p:nvPr/>
        </p:nvSpPr>
        <p:spPr>
          <a:xfrm rot="10800000">
            <a:off x="2128682" y="1634739"/>
            <a:ext cx="137651" cy="1573162"/>
          </a:xfrm>
          <a:prstGeom prst="upArrow">
            <a:avLst/>
          </a:prstGeom>
          <a:solidFill>
            <a:srgbClr val="FF0000"/>
          </a:solidFill>
          <a:ln w="19050" cmpd="sng">
            <a:noFill/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E69EE1C-E1F8-6A0D-97D6-289A1A4ADBFF}"/>
              </a:ext>
            </a:extLst>
          </p:cNvPr>
          <p:cNvGrpSpPr/>
          <p:nvPr/>
        </p:nvGrpSpPr>
        <p:grpSpPr>
          <a:xfrm>
            <a:off x="6663233" y="122857"/>
            <a:ext cx="658583" cy="616529"/>
            <a:chOff x="8140635" y="1863010"/>
            <a:chExt cx="1520890" cy="1334277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E7A9A98D-EDCE-300E-7629-C2F87507E86A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36F1D0-7F19-C387-EE3A-4888D1BF1608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11DCCE5-217D-04EB-862E-BFCD2DDCFCBC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7D78ED2-12E4-3384-E508-CE5955E30A6D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3D5DA61F-843D-8882-0B3F-08D3F0844C0D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2" name="Connecteur : en arc 31">
                <a:extLst>
                  <a:ext uri="{FF2B5EF4-FFF2-40B4-BE49-F238E27FC236}">
                    <a16:creationId xmlns:a16="http://schemas.microsoft.com/office/drawing/2014/main" id="{6B068129-1733-AFB1-476A-CB35107C069B}"/>
                  </a:ext>
                </a:extLst>
              </p:cNvPr>
              <p:cNvCxnSpPr>
                <a:cxnSpLocks/>
                <a:stCxn id="28" idx="0"/>
                <a:endCxn id="29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Graphique 24" descr="Point d’interrogation avec un remplissage uni">
              <a:extLst>
                <a:ext uri="{FF2B5EF4-FFF2-40B4-BE49-F238E27FC236}">
                  <a16:creationId xmlns:a16="http://schemas.microsoft.com/office/drawing/2014/main" id="{663F68B9-1B34-64C6-9C8F-988D72FBE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0C37528-FCB1-3B28-F2A1-9A4097A935A1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02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03721-153D-AAD2-97EF-D1F696A86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DA983F7-EF00-028F-FEA0-5350EC8BCF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8A9B8A6-580D-5D26-DE9A-E1C8BBD8B7CF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Reproductive Skew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7F4EF7A-CB14-2C38-81AD-AD168F90E149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796FE7-2170-33A5-1D31-3A9E9919DB0D}"/>
              </a:ext>
            </a:extLst>
          </p:cNvPr>
          <p:cNvSpPr txBox="1"/>
          <p:nvPr/>
        </p:nvSpPr>
        <p:spPr>
          <a:xfrm>
            <a:off x="989295" y="1376453"/>
            <a:ext cx="10213409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X-to-A ratio increases when the Reproductive Skew in Males increases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2C74B32-9CA3-F486-7353-25B6058C4F20}"/>
              </a:ext>
            </a:extLst>
          </p:cNvPr>
          <p:cNvGrpSpPr/>
          <p:nvPr/>
        </p:nvGrpSpPr>
        <p:grpSpPr>
          <a:xfrm>
            <a:off x="34959" y="2594702"/>
            <a:ext cx="12122080" cy="3017558"/>
            <a:chOff x="-78481" y="3525631"/>
            <a:chExt cx="12122080" cy="301755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6BD422AC-1398-D6A0-681F-4F83739DA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8481" y="3525631"/>
              <a:ext cx="6035115" cy="3017558"/>
            </a:xfrm>
            <a:prstGeom prst="rect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9770393-AA99-7278-BB82-EB5D81194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115" y="3526239"/>
              <a:ext cx="6008484" cy="3004242"/>
            </a:xfrm>
            <a:prstGeom prst="rect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E94B8D-F9D8-A224-6F8E-62490A9DEC04}"/>
              </a:ext>
            </a:extLst>
          </p:cNvPr>
          <p:cNvSpPr txBox="1"/>
          <p:nvPr/>
        </p:nvSpPr>
        <p:spPr>
          <a:xfrm>
            <a:off x="963369" y="5817191"/>
            <a:ext cx="1021340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400" noProof="0" dirty="0"/>
              <a:t>In Amboseli Baboons, β might be between 2 and 5</a:t>
            </a:r>
          </a:p>
        </p:txBody>
      </p:sp>
    </p:spTree>
    <p:extLst>
      <p:ext uri="{BB962C8B-B14F-4D97-AF65-F5344CB8AC3E}">
        <p14:creationId xmlns:p14="http://schemas.microsoft.com/office/powerpoint/2010/main" val="2499384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D57C-71BE-9B35-8E1C-EC161430F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1084860-E774-63A4-49E2-814B7BF372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3B34EB7-75C8-B492-BF5D-61424D446828}"/>
              </a:ext>
            </a:extLst>
          </p:cNvPr>
          <p:cNvSpPr txBox="1"/>
          <p:nvPr/>
        </p:nvSpPr>
        <p:spPr>
          <a:xfrm>
            <a:off x="11691258" y="6386966"/>
            <a:ext cx="5007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38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699B86-BF9F-C7D8-0DCA-6DE983FF8E8D}"/>
              </a:ext>
            </a:extLst>
          </p:cNvPr>
          <p:cNvSpPr txBox="1"/>
          <p:nvPr/>
        </p:nvSpPr>
        <p:spPr>
          <a:xfrm>
            <a:off x="617897" y="3152001"/>
            <a:ext cx="10956205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3600" noProof="0" dirty="0"/>
              <a:t>B. Males Migration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62584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D9F-DC43-F4C1-560B-99A12EDD7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45337F4-F88A-0C1A-8D33-7044DE63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6" r="6875"/>
          <a:stretch>
            <a:fillRect/>
          </a:stretch>
        </p:blipFill>
        <p:spPr>
          <a:xfrm>
            <a:off x="282364" y="1053629"/>
            <a:ext cx="11627272" cy="43063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FA7D2E-5133-7BF2-C8F6-7230F13D79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CA63C5-92FA-6578-7E90-10A17156C599}"/>
              </a:ext>
            </a:extLst>
          </p:cNvPr>
          <p:cNvSpPr txBox="1"/>
          <p:nvPr/>
        </p:nvSpPr>
        <p:spPr>
          <a:xfrm>
            <a:off x="380998" y="224812"/>
            <a:ext cx="854839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Genetic Diversity in Baboons</a:t>
            </a:r>
            <a:endParaRPr lang="en-US" sz="3200" b="1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AA552CB-8293-644B-6D7A-5799E70958AA}"/>
              </a:ext>
            </a:extLst>
          </p:cNvPr>
          <p:cNvSpPr txBox="1"/>
          <p:nvPr/>
        </p:nvSpPr>
        <p:spPr>
          <a:xfrm>
            <a:off x="11761236" y="6386966"/>
            <a:ext cx="23793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8366B2-B23B-9CAE-D51D-A933606593C6}"/>
              </a:ext>
            </a:extLst>
          </p:cNvPr>
          <p:cNvSpPr txBox="1"/>
          <p:nvPr/>
        </p:nvSpPr>
        <p:spPr>
          <a:xfrm>
            <a:off x="2264874" y="5699568"/>
            <a:ext cx="7539040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=&gt; </a:t>
            </a:r>
            <a:r>
              <a:rPr lang="en-US" sz="2400" b="1" noProof="0" dirty="0"/>
              <a:t>The X-to-A genetic ratio is below the expectation</a:t>
            </a:r>
          </a:p>
        </p:txBody>
      </p:sp>
    </p:spTree>
    <p:extLst>
      <p:ext uri="{BB962C8B-B14F-4D97-AF65-F5344CB8AC3E}">
        <p14:creationId xmlns:p14="http://schemas.microsoft.com/office/powerpoint/2010/main" val="6351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A325-81F2-DA52-FD49-77CEB2DD5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1151C3B-B729-C7CF-113A-2B52907A6C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2A6B679-0550-765F-B7AF-C8E8D235A188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Migration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AAD9320-E1F1-39A5-E511-2AB2F1D3D5C2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39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E248EEF-F551-144D-A6E9-FB964467B9A9}"/>
              </a:ext>
            </a:extLst>
          </p:cNvPr>
          <p:cNvSpPr txBox="1"/>
          <p:nvPr/>
        </p:nvSpPr>
        <p:spPr>
          <a:xfrm>
            <a:off x="1416699" y="1111271"/>
            <a:ext cx="8798768" cy="25853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2400" noProof="0" dirty="0"/>
              <a:t>Division of the population : </a:t>
            </a:r>
          </a:p>
          <a:p>
            <a:r>
              <a:rPr lang="en-US" sz="2400" noProof="0" dirty="0"/>
              <a:t>	-&gt; </a:t>
            </a:r>
            <a:r>
              <a:rPr lang="en-US" sz="2400" b="1" noProof="0" dirty="0"/>
              <a:t>15 subpopulations</a:t>
            </a:r>
          </a:p>
          <a:p>
            <a:r>
              <a:rPr lang="en-US" sz="2400" noProof="0" dirty="0"/>
              <a:t>	-&gt; </a:t>
            </a:r>
            <a:r>
              <a:rPr lang="en-US" sz="2400" b="1" noProof="0" dirty="0"/>
              <a:t>50 individuals</a:t>
            </a:r>
            <a:r>
              <a:rPr lang="en-US" sz="2400" noProof="0" dirty="0"/>
              <a:t> per subpopulations</a:t>
            </a:r>
          </a:p>
          <a:p>
            <a:endParaRPr lang="en-US" sz="2400" noProof="0" dirty="0"/>
          </a:p>
          <a:p>
            <a:r>
              <a:rPr lang="en-US" sz="2400" noProof="0" dirty="0"/>
              <a:t>Males have a </a:t>
            </a:r>
            <a:r>
              <a:rPr lang="en-US" sz="2400" b="1" noProof="0" dirty="0"/>
              <a:t>probability to migrate every years </a:t>
            </a:r>
            <a:r>
              <a:rPr lang="en-US" sz="2400" noProof="0" dirty="0"/>
              <a:t>(when adult)</a:t>
            </a:r>
          </a:p>
          <a:p>
            <a:endParaRPr lang="en-US" sz="2400" noProof="0" dirty="0"/>
          </a:p>
          <a:p>
            <a:r>
              <a:rPr lang="en-US" sz="2400" noProof="0" dirty="0"/>
              <a:t>3 migrations modes :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E4A0A7C-3D59-BD25-121E-4B155892E415}"/>
              </a:ext>
            </a:extLst>
          </p:cNvPr>
          <p:cNvGrpSpPr/>
          <p:nvPr/>
        </p:nvGrpSpPr>
        <p:grpSpPr>
          <a:xfrm>
            <a:off x="1812946" y="3775588"/>
            <a:ext cx="8566108" cy="2645698"/>
            <a:chOff x="1812946" y="3775588"/>
            <a:chExt cx="8566108" cy="264569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683BCDB-DDFC-791D-ED24-CC32F6282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30"/>
            <a:stretch>
              <a:fillRect/>
            </a:stretch>
          </p:blipFill>
          <p:spPr>
            <a:xfrm>
              <a:off x="7837518" y="3775588"/>
              <a:ext cx="2541536" cy="26456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6B794FA-EB3D-7B85-6911-36942CBDF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230"/>
            <a:stretch>
              <a:fillRect/>
            </a:stretch>
          </p:blipFill>
          <p:spPr>
            <a:xfrm>
              <a:off x="1812946" y="3775588"/>
              <a:ext cx="2569312" cy="26456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0905D63-0460-911E-58B6-482E9E11F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707"/>
            <a:stretch>
              <a:fillRect/>
            </a:stretch>
          </p:blipFill>
          <p:spPr>
            <a:xfrm>
              <a:off x="4832176" y="3775588"/>
              <a:ext cx="2555424" cy="26456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33AD182-BAB1-88E8-3041-C432595AB71D}"/>
                </a:ext>
              </a:extLst>
            </p:cNvPr>
            <p:cNvSpPr txBox="1"/>
            <p:nvPr/>
          </p:nvSpPr>
          <p:spPr>
            <a:xfrm>
              <a:off x="2797718" y="6131328"/>
              <a:ext cx="599768" cy="26789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1600" b="1" noProof="0" dirty="0"/>
                <a:t>STAR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8DF81D-D4C9-D081-D94B-4ADE35336477}"/>
                </a:ext>
              </a:extLst>
            </p:cNvPr>
            <p:cNvSpPr txBox="1"/>
            <p:nvPr/>
          </p:nvSpPr>
          <p:spPr>
            <a:xfrm>
              <a:off x="5707997" y="6119071"/>
              <a:ext cx="776005" cy="26789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1600" b="1" noProof="0" dirty="0"/>
                <a:t>CIRCLE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60D0443-E476-4C8E-5379-0D22D4E9B084}"/>
                </a:ext>
              </a:extLst>
            </p:cNvPr>
            <p:cNvSpPr txBox="1"/>
            <p:nvPr/>
          </p:nvSpPr>
          <p:spPr>
            <a:xfrm>
              <a:off x="8187913" y="6119985"/>
              <a:ext cx="1840746" cy="26789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1600" b="1" noProof="0" dirty="0"/>
                <a:t>STEPPING STONE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2A6826B-8E64-AED1-F6DE-9C04C2841F6A}"/>
              </a:ext>
            </a:extLst>
          </p:cNvPr>
          <p:cNvGrpSpPr/>
          <p:nvPr/>
        </p:nvGrpSpPr>
        <p:grpSpPr>
          <a:xfrm>
            <a:off x="9720471" y="3775008"/>
            <a:ext cx="658583" cy="615243"/>
            <a:chOff x="481780" y="5319252"/>
            <a:chExt cx="944249" cy="91721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2D29369F-2D80-2F32-EC88-19BBDE34117A}"/>
                </a:ext>
              </a:extLst>
            </p:cNvPr>
            <p:cNvSpPr/>
            <p:nvPr/>
          </p:nvSpPr>
          <p:spPr>
            <a:xfrm>
              <a:off x="56399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FB5B83-DE40-319E-6FBA-A2818BDF61B1}"/>
                </a:ext>
              </a:extLst>
            </p:cNvPr>
            <p:cNvSpPr/>
            <p:nvPr/>
          </p:nvSpPr>
          <p:spPr>
            <a:xfrm>
              <a:off x="806245" y="5319252"/>
              <a:ext cx="294968" cy="216309"/>
            </a:xfrm>
            <a:prstGeom prst="rect">
              <a:avLst/>
            </a:prstGeom>
            <a:solidFill>
              <a:schemeClr val="bg1"/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DAB819-9B2D-6ADA-B6B7-0FE08373CE0F}"/>
                </a:ext>
              </a:extLst>
            </p:cNvPr>
            <p:cNvSpPr/>
            <p:nvPr/>
          </p:nvSpPr>
          <p:spPr>
            <a:xfrm>
              <a:off x="481780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31C87E6-8038-0175-77EF-908B35BEF0A0}"/>
              </a:ext>
            </a:extLst>
          </p:cNvPr>
          <p:cNvGrpSpPr/>
          <p:nvPr/>
        </p:nvGrpSpPr>
        <p:grpSpPr>
          <a:xfrm>
            <a:off x="6729017" y="3787598"/>
            <a:ext cx="658583" cy="615243"/>
            <a:chOff x="1538525" y="5315642"/>
            <a:chExt cx="944249" cy="9172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F704F3D-62E6-42F4-1FE6-35ED231E7090}"/>
                </a:ext>
              </a:extLst>
            </p:cNvPr>
            <p:cNvSpPr/>
            <p:nvPr/>
          </p:nvSpPr>
          <p:spPr>
            <a:xfrm>
              <a:off x="162604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FB7021-900C-BAE8-FDDC-50CDCE9AC1C6}"/>
                </a:ext>
              </a:extLst>
            </p:cNvPr>
            <p:cNvSpPr/>
            <p:nvPr/>
          </p:nvSpPr>
          <p:spPr>
            <a:xfrm>
              <a:off x="1538525" y="531564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25C276A-1097-0AF4-D452-644EEFC62924}"/>
              </a:ext>
            </a:extLst>
          </p:cNvPr>
          <p:cNvGrpSpPr/>
          <p:nvPr/>
        </p:nvGrpSpPr>
        <p:grpSpPr>
          <a:xfrm>
            <a:off x="3731579" y="3785570"/>
            <a:ext cx="649903" cy="616223"/>
            <a:chOff x="2569607" y="5319252"/>
            <a:chExt cx="944249" cy="917210"/>
          </a:xfrm>
        </p:grpSpPr>
        <p:sp>
          <p:nvSpPr>
            <p:cNvPr id="20" name="Étoile : 5 branches 19">
              <a:extLst>
                <a:ext uri="{FF2B5EF4-FFF2-40B4-BE49-F238E27FC236}">
                  <a16:creationId xmlns:a16="http://schemas.microsoft.com/office/drawing/2014/main" id="{4334CA12-89B8-0EBB-AAA6-A4E62DFA2F60}"/>
                </a:ext>
              </a:extLst>
            </p:cNvPr>
            <p:cNvSpPr/>
            <p:nvPr/>
          </p:nvSpPr>
          <p:spPr>
            <a:xfrm>
              <a:off x="2651777" y="5415370"/>
              <a:ext cx="779908" cy="717754"/>
            </a:xfrm>
            <a:prstGeom prst="star5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993302-3C8E-1569-19D7-5B500762CB13}"/>
                </a:ext>
              </a:extLst>
            </p:cNvPr>
            <p:cNvSpPr/>
            <p:nvPr/>
          </p:nvSpPr>
          <p:spPr>
            <a:xfrm>
              <a:off x="2569607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579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A01EE-93DD-99E9-487C-8C175F5B0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AD67FFD-A946-F6D9-D109-6DABE4FA62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8DAEBF-367B-C2F8-0C52-1B76DA7BD915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Migration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AEBDA99-7C9D-CCC8-B6CF-8FFF1C5308E5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122B837-2EC5-4B90-6E96-354FBB51D212}"/>
                  </a:ext>
                </a:extLst>
              </p:cNvPr>
              <p:cNvSpPr txBox="1"/>
              <p:nvPr/>
            </p:nvSpPr>
            <p:spPr>
              <a:xfrm>
                <a:off x="4630994" y="2397593"/>
                <a:ext cx="35494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800" b="1" i="1" noProof="0" smtClean="0">
                              <a:latin typeface="Cambria Math" panose="02040503050406030204" pitchFamily="18" charset="0"/>
                            </a:rPr>
                            <m:t>𝑺𝑮</m:t>
                          </m:r>
                        </m:sub>
                      </m:sSub>
                      <m:r>
                        <a:rPr lang="en-US" sz="2800" b="1" i="0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noProof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0" noProof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noProof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0" noProof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1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noProof="0" smtClean="0">
                              <a:latin typeface="Cambria Math" panose="02040503050406030204" pitchFamily="18" charset="0"/>
                            </a:rPr>
                            <m:t>𝑵𝒆</m:t>
                          </m:r>
                        </m:e>
                        <m:sub>
                          <m:r>
                            <a:rPr lang="en-US" sz="2800" b="1" i="1" noProof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sz="2800" b="1" i="0" noProof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noProof="0" smtClean="0"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400" b="1" noProof="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122B837-2EC5-4B90-6E96-354FBB51D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994" y="2397593"/>
                <a:ext cx="354944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104199B-2B31-BB1A-F4A3-677B6A52D1D9}"/>
                  </a:ext>
                </a:extLst>
              </p:cNvPr>
              <p:cNvSpPr txBox="1"/>
              <p:nvPr/>
            </p:nvSpPr>
            <p:spPr>
              <a:xfrm>
                <a:off x="4630994" y="3403387"/>
                <a:ext cx="6735096" cy="10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800" b="1" i="1" noProof="0" smtClean="0">
                              <a:latin typeface="Cambria Math" panose="02040503050406030204" pitchFamily="18" charset="0"/>
                            </a:rPr>
                            <m:t>𝑻𝑮</m:t>
                          </m:r>
                        </m:sub>
                      </m:sSub>
                      <m:r>
                        <a:rPr lang="en-US" sz="2800" b="1" i="0" noProof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1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2800" b="1" i="1" noProof="0" smtClean="0">
                              <a:latin typeface="Cambria Math" panose="02040503050406030204" pitchFamily="18" charset="0"/>
                            </a:rPr>
                            <m:t>𝑺𝑮</m:t>
                          </m:r>
                        </m:sub>
                      </m:sSub>
                      <m:r>
                        <a:rPr lang="en-US" sz="2800" b="1" i="0" noProof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800" b="1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noProof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0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noProof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 noProof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noProof="0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800" b="1" i="0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0" noProof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0" noProof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noProof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noProof="0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0" noProof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sz="2800" b="1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0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0" noProof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800" b="1" i="0" noProof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b="1" i="1" noProof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noProof="0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2800" b="1" i="1" noProof="0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  <m:r>
                                <a:rPr lang="en-US" sz="2800" b="1" i="0" noProof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b="1" i="1" noProof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noProof="0" smtClean="0">
                                      <a:latin typeface="Cambria Math" panose="02040503050406030204" pitchFamily="18" charset="0"/>
                                    </a:rPr>
                                    <m:t>𝑵𝒆</m:t>
                                  </m:r>
                                </m:e>
                                <m:sub>
                                  <m:r>
                                    <a:rPr lang="en-US" sz="2800" b="1" i="1" noProof="0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 b="1" noProof="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104199B-2B31-BB1A-F4A3-677B6A52D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994" y="3403387"/>
                <a:ext cx="6735096" cy="1095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FCCFCE2-EB3C-E623-A33F-A3F471297488}"/>
                  </a:ext>
                </a:extLst>
              </p:cNvPr>
              <p:cNvSpPr txBox="1"/>
              <p:nvPr/>
            </p:nvSpPr>
            <p:spPr>
              <a:xfrm>
                <a:off x="6646609" y="5229376"/>
                <a:ext cx="3834581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noProof="0" smtClean="0">
                                  <a:latin typeface="Cambria Math" panose="02040503050406030204" pitchFamily="18" charset="0"/>
                                </a:rPr>
                                <m:t>𝑎𝑙𝑒</m:t>
                              </m:r>
                            </m:sub>
                          </m:sSub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noProof="0" smtClean="0">
                                  <a:latin typeface="Cambria Math" panose="02040503050406030204" pitchFamily="18" charset="0"/>
                                </a:rPr>
                                <m:t>𝑒𝑚𝑎𝑙𝑒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noProof="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FCCFCE2-EB3C-E623-A33F-A3F471297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609" y="5229376"/>
                <a:ext cx="3834581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3D542F4-35A8-830D-A874-7ADD8E99D2D0}"/>
                  </a:ext>
                </a:extLst>
              </p:cNvPr>
              <p:cNvSpPr txBox="1"/>
              <p:nvPr/>
            </p:nvSpPr>
            <p:spPr>
              <a:xfrm>
                <a:off x="983226" y="5229376"/>
                <a:ext cx="4562167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400" i="0" noProof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noProof="0" smtClean="0">
                                  <a:latin typeface="Cambria Math" panose="02040503050406030204" pitchFamily="18" charset="0"/>
                                </a:rPr>
                                <m:t>𝑎𝑙𝑒</m:t>
                              </m:r>
                            </m:sub>
                          </m:sSub>
                          <m:r>
                            <a:rPr lang="en-US" sz="2400" i="0" noProof="0" smtClean="0">
                              <a:latin typeface="Cambria Math" panose="02040503050406030204" pitchFamily="18" charset="0"/>
                            </a:rPr>
                            <m:t>+2∗</m:t>
                          </m:r>
                          <m:sSub>
                            <m:sSubPr>
                              <m:ctrlPr>
                                <a:rPr lang="en-US" sz="2400" i="1" noProof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 noProof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noProof="0" smtClean="0">
                                  <a:latin typeface="Cambria Math" panose="02040503050406030204" pitchFamily="18" charset="0"/>
                                </a:rPr>
                                <m:t>𝑒𝑚𝑎𝑙𝑒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noProof="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3D542F4-35A8-830D-A874-7ADD8E99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26" y="5229376"/>
                <a:ext cx="4562167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3604AEDD-6410-472F-D8C7-88F1DA6CB0C4}"/>
              </a:ext>
            </a:extLst>
          </p:cNvPr>
          <p:cNvSpPr txBox="1"/>
          <p:nvPr/>
        </p:nvSpPr>
        <p:spPr>
          <a:xfrm>
            <a:off x="1012722" y="1308818"/>
            <a:ext cx="4286865" cy="5899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Genetic Diversity </a:t>
            </a:r>
            <a:r>
              <a:rPr lang="en-US" sz="2400" b="1" noProof="0" dirty="0"/>
              <a:t>Estimation</a:t>
            </a:r>
            <a:r>
              <a:rPr lang="en-US" sz="2400" noProof="0" dirty="0"/>
              <a:t> :</a:t>
            </a:r>
            <a:br>
              <a:rPr lang="en-US" sz="2400" noProof="0" dirty="0"/>
            </a:br>
            <a:endParaRPr lang="en-US" sz="2400" noProof="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D655AF2-DEB3-50A2-9AB6-564BA355F33C}"/>
              </a:ext>
            </a:extLst>
          </p:cNvPr>
          <p:cNvSpPr txBox="1"/>
          <p:nvPr/>
        </p:nvSpPr>
        <p:spPr>
          <a:xfrm>
            <a:off x="589934" y="2538139"/>
            <a:ext cx="2841524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For </a:t>
            </a:r>
            <a:r>
              <a:rPr lang="en-US" sz="2000" b="1" noProof="0" dirty="0"/>
              <a:t>one subpopulation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2D78FBF-81A5-BF11-C1C2-D74F2362D8F6}"/>
              </a:ext>
            </a:extLst>
          </p:cNvPr>
          <p:cNvSpPr txBox="1"/>
          <p:nvPr/>
        </p:nvSpPr>
        <p:spPr>
          <a:xfrm>
            <a:off x="589934" y="3888681"/>
            <a:ext cx="3864079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noProof="0" dirty="0"/>
              <a:t>For </a:t>
            </a:r>
            <a:r>
              <a:rPr lang="en-US" sz="2000" b="1" noProof="0" dirty="0"/>
              <a:t>the whole meta-population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551477B-EF4D-E582-23FD-C5749B869F9D}"/>
              </a:ext>
            </a:extLst>
          </p:cNvPr>
          <p:cNvSpPr txBox="1"/>
          <p:nvPr/>
        </p:nvSpPr>
        <p:spPr>
          <a:xfrm>
            <a:off x="983226" y="1640507"/>
            <a:ext cx="7830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Effective Population Size and Population Subdivision in Demographically Structured Populations, Laporte, Charlesworth 2002</a:t>
            </a:r>
          </a:p>
        </p:txBody>
      </p:sp>
    </p:spTree>
    <p:extLst>
      <p:ext uri="{BB962C8B-B14F-4D97-AF65-F5344CB8AC3E}">
        <p14:creationId xmlns:p14="http://schemas.microsoft.com/office/powerpoint/2010/main" val="3021147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092D2-CE61-C88A-CB70-5B4B74ABF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0E32C6B9-3875-0C67-0A81-D2B1045F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66" y="3941268"/>
            <a:ext cx="5571464" cy="2785732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50209FB-6333-E62D-7350-9D4DE40F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062021"/>
            <a:ext cx="5561180" cy="278059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AF01120-D1C4-2DCB-8796-D17259086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60" y="1043725"/>
            <a:ext cx="5571464" cy="2785732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DC1FDBE-8DF3-4DBB-73AC-D55FB7D9E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0372" y="6647677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8B37262-B35D-7AB5-4B1E-877EFF263802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ABB68E-FB42-9B46-52A7-782748F6A24C}"/>
              </a:ext>
            </a:extLst>
          </p:cNvPr>
          <p:cNvSpPr txBox="1"/>
          <p:nvPr/>
        </p:nvSpPr>
        <p:spPr>
          <a:xfrm>
            <a:off x="380999" y="224812"/>
            <a:ext cx="826155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Migration:  NWF_V whole Population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1A287E-B63D-2216-944A-4C7D0097374E}"/>
              </a:ext>
            </a:extLst>
          </p:cNvPr>
          <p:cNvGrpSpPr/>
          <p:nvPr/>
        </p:nvGrpSpPr>
        <p:grpSpPr>
          <a:xfrm>
            <a:off x="9153292" y="163567"/>
            <a:ext cx="658583" cy="615243"/>
            <a:chOff x="1101793" y="1838131"/>
            <a:chExt cx="1520890" cy="1334277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23999FC5-2B02-0BDA-32A0-8C0A40448240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F7252FA4-CB7E-F3B7-8FB3-65E462450DC1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B84CA53F-D786-0AA6-8F9F-3D8CF850C640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0" name="Ellipse 9">
                    <a:extLst>
                      <a:ext uri="{FF2B5EF4-FFF2-40B4-BE49-F238E27FC236}">
                        <a16:creationId xmlns:a16="http://schemas.microsoft.com/office/drawing/2014/main" id="{04D7D454-DC6C-D47B-48F2-41AFA755946E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5415809F-70E2-24D0-C6C2-AA8A27D5C660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9A9B30D5-B91A-6D35-72D4-DA11C835E1EE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" name="Flèche : droite 6">
                <a:extLst>
                  <a:ext uri="{FF2B5EF4-FFF2-40B4-BE49-F238E27FC236}">
                    <a16:creationId xmlns:a16="http://schemas.microsoft.com/office/drawing/2014/main" id="{F7244FB9-9BF2-3F75-5F41-8FBC78B9A504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DF8462-C185-C34A-EAE7-B63EDAA68B58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2B2374D-BDE2-A00E-71B6-025EC9E36E0C}"/>
              </a:ext>
            </a:extLst>
          </p:cNvPr>
          <p:cNvGrpSpPr/>
          <p:nvPr/>
        </p:nvGrpSpPr>
        <p:grpSpPr>
          <a:xfrm>
            <a:off x="8975514" y="6111757"/>
            <a:ext cx="658583" cy="615243"/>
            <a:chOff x="481780" y="5319252"/>
            <a:chExt cx="944249" cy="91721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FE71DBA-1B1D-4B27-C938-0D03B55F4D72}"/>
                </a:ext>
              </a:extLst>
            </p:cNvPr>
            <p:cNvSpPr/>
            <p:nvPr/>
          </p:nvSpPr>
          <p:spPr>
            <a:xfrm>
              <a:off x="56399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B062A3-E72B-770E-ED53-39A7F38EC78B}"/>
                </a:ext>
              </a:extLst>
            </p:cNvPr>
            <p:cNvSpPr/>
            <p:nvPr/>
          </p:nvSpPr>
          <p:spPr>
            <a:xfrm>
              <a:off x="806245" y="5319252"/>
              <a:ext cx="294968" cy="216309"/>
            </a:xfrm>
            <a:prstGeom prst="rect">
              <a:avLst/>
            </a:prstGeom>
            <a:solidFill>
              <a:schemeClr val="bg1"/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7F31E4-2A21-2712-287E-EF474076E981}"/>
                </a:ext>
              </a:extLst>
            </p:cNvPr>
            <p:cNvSpPr/>
            <p:nvPr/>
          </p:nvSpPr>
          <p:spPr>
            <a:xfrm>
              <a:off x="481780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E8F5EFDC-8100-8FF8-12F9-6E03E582C119}"/>
              </a:ext>
            </a:extLst>
          </p:cNvPr>
          <p:cNvGrpSpPr/>
          <p:nvPr/>
        </p:nvGrpSpPr>
        <p:grpSpPr>
          <a:xfrm>
            <a:off x="11280441" y="3930134"/>
            <a:ext cx="658583" cy="615243"/>
            <a:chOff x="1538525" y="5315642"/>
            <a:chExt cx="944249" cy="9172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5227DAC-88E2-A888-8A9A-EDE12066A94C}"/>
                </a:ext>
              </a:extLst>
            </p:cNvPr>
            <p:cNvSpPr/>
            <p:nvPr/>
          </p:nvSpPr>
          <p:spPr>
            <a:xfrm>
              <a:off x="162604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D88DB4-BC11-40F5-68FC-45DE615E1B61}"/>
                </a:ext>
              </a:extLst>
            </p:cNvPr>
            <p:cNvSpPr/>
            <p:nvPr/>
          </p:nvSpPr>
          <p:spPr>
            <a:xfrm>
              <a:off x="1538525" y="531564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ED6F5C43-0CF0-0121-254C-A20C17989F0B}"/>
              </a:ext>
            </a:extLst>
          </p:cNvPr>
          <p:cNvGrpSpPr/>
          <p:nvPr/>
        </p:nvGrpSpPr>
        <p:grpSpPr>
          <a:xfrm>
            <a:off x="240738" y="3929154"/>
            <a:ext cx="649903" cy="616223"/>
            <a:chOff x="2569607" y="5319252"/>
            <a:chExt cx="944249" cy="917210"/>
          </a:xfrm>
        </p:grpSpPr>
        <p:sp>
          <p:nvSpPr>
            <p:cNvPr id="36" name="Étoile : 5 branches 35">
              <a:extLst>
                <a:ext uri="{FF2B5EF4-FFF2-40B4-BE49-F238E27FC236}">
                  <a16:creationId xmlns:a16="http://schemas.microsoft.com/office/drawing/2014/main" id="{B655A083-1C94-7FB7-9363-60FFC5FBA50A}"/>
                </a:ext>
              </a:extLst>
            </p:cNvPr>
            <p:cNvSpPr/>
            <p:nvPr/>
          </p:nvSpPr>
          <p:spPr>
            <a:xfrm>
              <a:off x="2651777" y="5415370"/>
              <a:ext cx="779908" cy="717754"/>
            </a:xfrm>
            <a:prstGeom prst="star5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87D2BE-8F74-BF45-9077-C5C88297B6B8}"/>
                </a:ext>
              </a:extLst>
            </p:cNvPr>
            <p:cNvSpPr/>
            <p:nvPr/>
          </p:nvSpPr>
          <p:spPr>
            <a:xfrm>
              <a:off x="2569607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046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57A49-58AA-CAEB-CEB2-FB19F63DF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5ACC261-BC7D-2159-590C-8CDFFBE390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2B7FBE5-AFA6-02A4-78C0-764427B4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80" y="3925591"/>
            <a:ext cx="5589654" cy="279482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85A2069-0586-D29D-C1D7-5A04AAAC8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7" y="1042242"/>
            <a:ext cx="5618926" cy="2809463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652B291-F6AE-7FF7-E825-A781D76A6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098" y="1042243"/>
            <a:ext cx="5618926" cy="2809463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AD5E8DC-1D61-8926-3C67-1A676805DBDF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4AB3D3-93A4-7C23-93BC-8099C5A63100}"/>
              </a:ext>
            </a:extLst>
          </p:cNvPr>
          <p:cNvSpPr txBox="1"/>
          <p:nvPr/>
        </p:nvSpPr>
        <p:spPr>
          <a:xfrm>
            <a:off x="380999" y="224812"/>
            <a:ext cx="866467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Migration:  NWF_V  one </a:t>
            </a:r>
            <a:r>
              <a:rPr lang="en-US" sz="3600" b="1" noProof="0" dirty="0" err="1"/>
              <a:t>SubPopulation</a:t>
            </a:r>
            <a:endParaRPr lang="en-US" sz="3600" b="1" noProof="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AFD738A-CD26-8D33-84A3-FB20AFB1D1D2}"/>
              </a:ext>
            </a:extLst>
          </p:cNvPr>
          <p:cNvGrpSpPr/>
          <p:nvPr/>
        </p:nvGrpSpPr>
        <p:grpSpPr>
          <a:xfrm>
            <a:off x="9153292" y="163567"/>
            <a:ext cx="658583" cy="615243"/>
            <a:chOff x="1101793" y="1838131"/>
            <a:chExt cx="1520890" cy="133427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4BC7347E-C05A-12D9-6B15-F5A781424C88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53C50E2B-E1CD-8775-D692-47CCB80F294B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EBB39C3B-E14A-B53C-E0B1-611C5C2865F0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2" name="Ellipse 11">
                    <a:extLst>
                      <a:ext uri="{FF2B5EF4-FFF2-40B4-BE49-F238E27FC236}">
                        <a16:creationId xmlns:a16="http://schemas.microsoft.com/office/drawing/2014/main" id="{A5564370-FE7A-BD65-E0AB-105AA8BED26F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5D169059-F1FE-7AFC-C152-4A523BA7BD02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B97D3A51-7704-F832-B869-932CE2FBCC67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" name="Flèche : droite 6">
                <a:extLst>
                  <a:ext uri="{FF2B5EF4-FFF2-40B4-BE49-F238E27FC236}">
                    <a16:creationId xmlns:a16="http://schemas.microsoft.com/office/drawing/2014/main" id="{B71D4537-703E-142B-34C8-C6222863D4D4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39F999-93D8-7C4F-3484-1381152CE459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71D1623-46C2-0D06-2C53-AC25FD2D76FE}"/>
              </a:ext>
            </a:extLst>
          </p:cNvPr>
          <p:cNvGrpSpPr/>
          <p:nvPr/>
        </p:nvGrpSpPr>
        <p:grpSpPr>
          <a:xfrm>
            <a:off x="8975514" y="6111757"/>
            <a:ext cx="658583" cy="615243"/>
            <a:chOff x="481780" y="5319252"/>
            <a:chExt cx="944249" cy="9172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DCB4EBCE-25C0-4C44-553B-097F64E63FCB}"/>
                </a:ext>
              </a:extLst>
            </p:cNvPr>
            <p:cNvSpPr/>
            <p:nvPr/>
          </p:nvSpPr>
          <p:spPr>
            <a:xfrm>
              <a:off x="56399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CBAF4A-5856-BB4D-AB87-CA4276788651}"/>
                </a:ext>
              </a:extLst>
            </p:cNvPr>
            <p:cNvSpPr/>
            <p:nvPr/>
          </p:nvSpPr>
          <p:spPr>
            <a:xfrm>
              <a:off x="806245" y="5319252"/>
              <a:ext cx="294968" cy="216309"/>
            </a:xfrm>
            <a:prstGeom prst="rect">
              <a:avLst/>
            </a:prstGeom>
            <a:solidFill>
              <a:schemeClr val="bg1"/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2A16DA-5661-71A5-464D-246945A6B673}"/>
                </a:ext>
              </a:extLst>
            </p:cNvPr>
            <p:cNvSpPr/>
            <p:nvPr/>
          </p:nvSpPr>
          <p:spPr>
            <a:xfrm>
              <a:off x="481780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17ED05C-EDBF-26CF-15FF-A9EDD98B508B}"/>
              </a:ext>
            </a:extLst>
          </p:cNvPr>
          <p:cNvGrpSpPr/>
          <p:nvPr/>
        </p:nvGrpSpPr>
        <p:grpSpPr>
          <a:xfrm>
            <a:off x="11280441" y="3930134"/>
            <a:ext cx="658583" cy="615243"/>
            <a:chOff x="1538525" y="5315642"/>
            <a:chExt cx="944249" cy="9172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7B0253C6-42C4-BBD6-0A9E-0B40E19B1EA6}"/>
                </a:ext>
              </a:extLst>
            </p:cNvPr>
            <p:cNvSpPr/>
            <p:nvPr/>
          </p:nvSpPr>
          <p:spPr>
            <a:xfrm>
              <a:off x="162604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E25518-A558-8DFB-40BC-7CCCF3F27BCC}"/>
                </a:ext>
              </a:extLst>
            </p:cNvPr>
            <p:cNvSpPr/>
            <p:nvPr/>
          </p:nvSpPr>
          <p:spPr>
            <a:xfrm>
              <a:off x="1538525" y="531564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045B7715-1626-F7F1-F76A-30DBE944CCDD}"/>
              </a:ext>
            </a:extLst>
          </p:cNvPr>
          <p:cNvGrpSpPr/>
          <p:nvPr/>
        </p:nvGrpSpPr>
        <p:grpSpPr>
          <a:xfrm>
            <a:off x="240738" y="3929154"/>
            <a:ext cx="649903" cy="616223"/>
            <a:chOff x="2569607" y="5319252"/>
            <a:chExt cx="944249" cy="917210"/>
          </a:xfrm>
        </p:grpSpPr>
        <p:sp>
          <p:nvSpPr>
            <p:cNvPr id="40" name="Étoile : 5 branches 39">
              <a:extLst>
                <a:ext uri="{FF2B5EF4-FFF2-40B4-BE49-F238E27FC236}">
                  <a16:creationId xmlns:a16="http://schemas.microsoft.com/office/drawing/2014/main" id="{99CA0751-51BE-E8B7-D574-35E551AFED0D}"/>
                </a:ext>
              </a:extLst>
            </p:cNvPr>
            <p:cNvSpPr/>
            <p:nvPr/>
          </p:nvSpPr>
          <p:spPr>
            <a:xfrm>
              <a:off x="2651777" y="5415370"/>
              <a:ext cx="779908" cy="717754"/>
            </a:xfrm>
            <a:prstGeom prst="star5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3DE478-F104-F8DE-E59C-CE11B13AB3F7}"/>
                </a:ext>
              </a:extLst>
            </p:cNvPr>
            <p:cNvSpPr/>
            <p:nvPr/>
          </p:nvSpPr>
          <p:spPr>
            <a:xfrm>
              <a:off x="2569607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Ellipse 8">
            <a:extLst>
              <a:ext uri="{FF2B5EF4-FFF2-40B4-BE49-F238E27FC236}">
                <a16:creationId xmlns:a16="http://schemas.microsoft.com/office/drawing/2014/main" id="{542293BB-3AD8-3CC6-2BCF-A5BE105B8F8B}"/>
              </a:ext>
            </a:extLst>
          </p:cNvPr>
          <p:cNvSpPr/>
          <p:nvPr/>
        </p:nvSpPr>
        <p:spPr>
          <a:xfrm>
            <a:off x="408398" y="4086447"/>
            <a:ext cx="184690" cy="185432"/>
          </a:xfrm>
          <a:prstGeom prst="ellipse">
            <a:avLst/>
          </a:prstGeom>
          <a:noFill/>
          <a:ln w="19050" cmpd="sng">
            <a:solidFill>
              <a:srgbClr val="0070C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11778B1-9E13-1494-4254-EE1C437AE619}"/>
              </a:ext>
            </a:extLst>
          </p:cNvPr>
          <p:cNvSpPr/>
          <p:nvPr/>
        </p:nvSpPr>
        <p:spPr>
          <a:xfrm>
            <a:off x="11334698" y="3986871"/>
            <a:ext cx="184690" cy="185432"/>
          </a:xfrm>
          <a:prstGeom prst="ellipse">
            <a:avLst/>
          </a:prstGeom>
          <a:noFill/>
          <a:ln w="19050" cmpd="sng">
            <a:solidFill>
              <a:srgbClr val="0070C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4D56B90-65CF-DF68-C5C3-CA80EDF545C9}"/>
              </a:ext>
            </a:extLst>
          </p:cNvPr>
          <p:cNvSpPr/>
          <p:nvPr/>
        </p:nvSpPr>
        <p:spPr>
          <a:xfrm>
            <a:off x="9016993" y="6194285"/>
            <a:ext cx="184690" cy="185432"/>
          </a:xfrm>
          <a:prstGeom prst="ellipse">
            <a:avLst/>
          </a:prstGeom>
          <a:noFill/>
          <a:ln w="19050" cmpd="sng">
            <a:solidFill>
              <a:srgbClr val="0070C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74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70B2A-AC51-168E-F75F-C0CA852B1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9DD9E9D-9D77-5930-9374-36ADB43F94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3F9FBD-BCB8-0571-CB2B-9118CEC61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12" y="3919235"/>
            <a:ext cx="5581546" cy="279077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61366A-E7AC-5B43-1E73-14D4ED06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30" y="1075918"/>
            <a:ext cx="5564662" cy="278233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CAB7C7-027C-5DB8-CF80-02D35A87C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26" y="1057429"/>
            <a:ext cx="5581546" cy="279077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CEC4A639-2AE6-45B9-D447-EB0944269B1A}"/>
              </a:ext>
            </a:extLst>
          </p:cNvPr>
          <p:cNvGrpSpPr/>
          <p:nvPr/>
        </p:nvGrpSpPr>
        <p:grpSpPr>
          <a:xfrm>
            <a:off x="9158554" y="163893"/>
            <a:ext cx="658583" cy="616529"/>
            <a:chOff x="8140635" y="1863010"/>
            <a:chExt cx="1520890" cy="133427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B296C1AD-83C1-36B9-0CA4-AB8B4000CCB9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2E4336-C24B-BB46-7514-44665CC31D66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BB7A928-B80D-F18C-4577-D0D904937F09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9BF3DD-ABEF-F07A-16E0-94708CE32328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lèche : droite 22">
                <a:extLst>
                  <a:ext uri="{FF2B5EF4-FFF2-40B4-BE49-F238E27FC236}">
                    <a16:creationId xmlns:a16="http://schemas.microsoft.com/office/drawing/2014/main" id="{0587726B-C26E-45B0-AF32-60E0844F117E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Connecteur : en arc 23">
                <a:extLst>
                  <a:ext uri="{FF2B5EF4-FFF2-40B4-BE49-F238E27FC236}">
                    <a16:creationId xmlns:a16="http://schemas.microsoft.com/office/drawing/2014/main" id="{CDA27D5B-6833-42B7-220D-B17853349D7C}"/>
                  </a:ext>
                </a:extLst>
              </p:cNvPr>
              <p:cNvCxnSpPr>
                <a:cxnSpLocks/>
                <a:stCxn id="21" idx="0"/>
                <a:endCxn id="22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Graphique 17" descr="Point d’interrogation avec un remplissage uni">
              <a:extLst>
                <a:ext uri="{FF2B5EF4-FFF2-40B4-BE49-F238E27FC236}">
                  <a16:creationId xmlns:a16="http://schemas.microsoft.com/office/drawing/2014/main" id="{9D0D75C2-532D-89B1-7A97-8D9966FD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448AE09-C74A-9EC3-61E2-46B7A01D2E23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EE7FA402-D3BE-5EAF-3738-4FB3F9A8BB65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B7BFD9-5DAC-6214-A469-E2F6E84AE974}"/>
              </a:ext>
            </a:extLst>
          </p:cNvPr>
          <p:cNvSpPr txBox="1"/>
          <p:nvPr/>
        </p:nvSpPr>
        <p:spPr>
          <a:xfrm>
            <a:off x="380999" y="224812"/>
            <a:ext cx="826155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Migration:  NWF_LT whole Population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1879610-05FF-B00C-18DB-1595996E4EFC}"/>
              </a:ext>
            </a:extLst>
          </p:cNvPr>
          <p:cNvGrpSpPr/>
          <p:nvPr/>
        </p:nvGrpSpPr>
        <p:grpSpPr>
          <a:xfrm>
            <a:off x="8975514" y="6094766"/>
            <a:ext cx="658583" cy="615243"/>
            <a:chOff x="481780" y="5319252"/>
            <a:chExt cx="944249" cy="9172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9F17EC32-65DD-85F5-FC61-D499B666ECD7}"/>
                </a:ext>
              </a:extLst>
            </p:cNvPr>
            <p:cNvSpPr/>
            <p:nvPr/>
          </p:nvSpPr>
          <p:spPr>
            <a:xfrm>
              <a:off x="56399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C6CE41-607B-4D55-BEF0-03BE45F0BAA0}"/>
                </a:ext>
              </a:extLst>
            </p:cNvPr>
            <p:cNvSpPr/>
            <p:nvPr/>
          </p:nvSpPr>
          <p:spPr>
            <a:xfrm>
              <a:off x="806245" y="5319252"/>
              <a:ext cx="294968" cy="216309"/>
            </a:xfrm>
            <a:prstGeom prst="rect">
              <a:avLst/>
            </a:prstGeom>
            <a:solidFill>
              <a:schemeClr val="bg1"/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E6A5DB-FBB2-68E9-6B77-FEF5F924D5CF}"/>
                </a:ext>
              </a:extLst>
            </p:cNvPr>
            <p:cNvSpPr/>
            <p:nvPr/>
          </p:nvSpPr>
          <p:spPr>
            <a:xfrm>
              <a:off x="481780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96F3AC9-2206-C90C-67E9-FEF61E3ECDA9}"/>
              </a:ext>
            </a:extLst>
          </p:cNvPr>
          <p:cNvGrpSpPr/>
          <p:nvPr/>
        </p:nvGrpSpPr>
        <p:grpSpPr>
          <a:xfrm>
            <a:off x="11280441" y="3930134"/>
            <a:ext cx="658583" cy="615243"/>
            <a:chOff x="1538525" y="5315642"/>
            <a:chExt cx="944249" cy="9172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99610FC5-D360-900F-23D2-AA453AFB11F2}"/>
                </a:ext>
              </a:extLst>
            </p:cNvPr>
            <p:cNvSpPr/>
            <p:nvPr/>
          </p:nvSpPr>
          <p:spPr>
            <a:xfrm>
              <a:off x="162604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382847-CADB-B7B1-7EDD-9BFE0BA08B7F}"/>
                </a:ext>
              </a:extLst>
            </p:cNvPr>
            <p:cNvSpPr/>
            <p:nvPr/>
          </p:nvSpPr>
          <p:spPr>
            <a:xfrm>
              <a:off x="1538525" y="531564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D39914B-4786-FAE0-140F-D74BEA9844E9}"/>
              </a:ext>
            </a:extLst>
          </p:cNvPr>
          <p:cNvGrpSpPr/>
          <p:nvPr/>
        </p:nvGrpSpPr>
        <p:grpSpPr>
          <a:xfrm>
            <a:off x="240738" y="3933008"/>
            <a:ext cx="649903" cy="616223"/>
            <a:chOff x="2569607" y="5319252"/>
            <a:chExt cx="944249" cy="917210"/>
          </a:xfrm>
        </p:grpSpPr>
        <p:sp>
          <p:nvSpPr>
            <p:cNvPr id="43" name="Étoile : 5 branches 42">
              <a:extLst>
                <a:ext uri="{FF2B5EF4-FFF2-40B4-BE49-F238E27FC236}">
                  <a16:creationId xmlns:a16="http://schemas.microsoft.com/office/drawing/2014/main" id="{D81919E6-3F2C-F71E-399F-17D81BC967A5}"/>
                </a:ext>
              </a:extLst>
            </p:cNvPr>
            <p:cNvSpPr/>
            <p:nvPr/>
          </p:nvSpPr>
          <p:spPr>
            <a:xfrm>
              <a:off x="2651777" y="5415370"/>
              <a:ext cx="779908" cy="717754"/>
            </a:xfrm>
            <a:prstGeom prst="star5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2003-5462-E3CF-17F8-09348031B3AB}"/>
                </a:ext>
              </a:extLst>
            </p:cNvPr>
            <p:cNvSpPr/>
            <p:nvPr/>
          </p:nvSpPr>
          <p:spPr>
            <a:xfrm>
              <a:off x="2569607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170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38BAE-BBDE-F706-0CDE-A09025BE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E9A14972-F8C1-4EBC-F9B2-41D2DF92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52" y="3184744"/>
            <a:ext cx="6932918" cy="3466459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394A330-8B90-129A-371B-AEBFDF55C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C42A86-3198-0FBA-6CB3-009504BC3FA5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Migration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BC68E2-E069-53BC-5478-881C447DD1D3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72736B-FAC5-8FD6-3F7B-1978B13692C3}"/>
              </a:ext>
            </a:extLst>
          </p:cNvPr>
          <p:cNvSpPr txBox="1"/>
          <p:nvPr/>
        </p:nvSpPr>
        <p:spPr>
          <a:xfrm>
            <a:off x="750936" y="1070940"/>
            <a:ext cx="10690128" cy="20313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X-to-A ratio decreases when the migration probability increases</a:t>
            </a:r>
          </a:p>
          <a:p>
            <a:pPr algn="ctr">
              <a:spcBef>
                <a:spcPts val="1150"/>
              </a:spcBef>
            </a:pPr>
            <a:r>
              <a:rPr lang="en-US" sz="2800" noProof="0" dirty="0"/>
              <a:t>In Amboseli, every males migrate</a:t>
            </a:r>
            <a:endParaRPr lang="en-US" sz="2800" b="1" noProof="0" dirty="0"/>
          </a:p>
          <a:p>
            <a:pPr algn="ctr">
              <a:spcBef>
                <a:spcPts val="1150"/>
              </a:spcBef>
            </a:pPr>
            <a:r>
              <a:rPr lang="en-US" sz="2800" b="1" noProof="0" dirty="0"/>
              <a:t>Males only Migration does not strongly change the X-to-A ratio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7976D8-1A3B-A012-272D-72FCCBCACD8E}"/>
              </a:ext>
            </a:extLst>
          </p:cNvPr>
          <p:cNvGrpSpPr/>
          <p:nvPr/>
        </p:nvGrpSpPr>
        <p:grpSpPr>
          <a:xfrm>
            <a:off x="9811875" y="6017944"/>
            <a:ext cx="658583" cy="615243"/>
            <a:chOff x="1101793" y="1838131"/>
            <a:chExt cx="1520890" cy="1334277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074902A-3AF7-7F31-0148-DDD1806B4CC0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D5A1A478-620E-577D-FD13-3205F887F78C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B1246BFE-9A92-21F5-98E4-6C79D078CBA9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24" name="Ellipse 23">
                    <a:extLst>
                      <a:ext uri="{FF2B5EF4-FFF2-40B4-BE49-F238E27FC236}">
                        <a16:creationId xmlns:a16="http://schemas.microsoft.com/office/drawing/2014/main" id="{A8868667-5E2D-9DA3-FCDC-D4C74FC59AB2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1C07099F-F764-7B5A-C35F-5103D25EEBF9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374EEFEF-86BC-E79A-3539-CAC1B689F768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Flèche : droite 20">
                <a:extLst>
                  <a:ext uri="{FF2B5EF4-FFF2-40B4-BE49-F238E27FC236}">
                    <a16:creationId xmlns:a16="http://schemas.microsoft.com/office/drawing/2014/main" id="{DFAB9B27-E911-EB78-3643-A7F4A32AAB25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51C010-5596-0646-0C82-CA19DD926500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7C1B5C65-3D45-1B52-6088-914D76B5845E}"/>
              </a:ext>
            </a:extLst>
          </p:cNvPr>
          <p:cNvGrpSpPr/>
          <p:nvPr/>
        </p:nvGrpSpPr>
        <p:grpSpPr>
          <a:xfrm>
            <a:off x="9796012" y="5247917"/>
            <a:ext cx="649903" cy="616223"/>
            <a:chOff x="2569607" y="5319252"/>
            <a:chExt cx="944249" cy="917210"/>
          </a:xfrm>
        </p:grpSpPr>
        <p:sp>
          <p:nvSpPr>
            <p:cNvPr id="27" name="Étoile : 5 branches 26">
              <a:extLst>
                <a:ext uri="{FF2B5EF4-FFF2-40B4-BE49-F238E27FC236}">
                  <a16:creationId xmlns:a16="http://schemas.microsoft.com/office/drawing/2014/main" id="{53CE6E70-A3B8-F606-E697-0D48028A3BB7}"/>
                </a:ext>
              </a:extLst>
            </p:cNvPr>
            <p:cNvSpPr/>
            <p:nvPr/>
          </p:nvSpPr>
          <p:spPr>
            <a:xfrm>
              <a:off x="2651777" y="5415370"/>
              <a:ext cx="779908" cy="717754"/>
            </a:xfrm>
            <a:prstGeom prst="star5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F4F348-EE5D-0A57-989B-A22D1C3BDB77}"/>
                </a:ext>
              </a:extLst>
            </p:cNvPr>
            <p:cNvSpPr/>
            <p:nvPr/>
          </p:nvSpPr>
          <p:spPr>
            <a:xfrm>
              <a:off x="2569607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053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AA26B-C5A8-392F-5669-DFEF94B3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205C60A1-7845-013A-AC4D-AE6AE6B1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27" y="1331592"/>
            <a:ext cx="9835944" cy="4917972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0709479-288C-1B69-9F3D-80B3D984E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0318" y="6666091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E1A665-5793-4AF8-EA5F-A4850D7C84BA}"/>
              </a:ext>
            </a:extLst>
          </p:cNvPr>
          <p:cNvSpPr txBox="1"/>
          <p:nvPr/>
        </p:nvSpPr>
        <p:spPr>
          <a:xfrm>
            <a:off x="380999" y="224812"/>
            <a:ext cx="935840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Migration:  NWF_V One </a:t>
            </a:r>
            <a:r>
              <a:rPr lang="en-US" sz="3600" b="1" noProof="0" dirty="0" err="1"/>
              <a:t>SubPopulation</a:t>
            </a:r>
            <a:endParaRPr lang="en-US" sz="3600" b="1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B28DA37-C339-C76B-8C21-6BD7FBE354C2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6D7D66-A84C-D234-2F16-A39FB085F462}"/>
              </a:ext>
            </a:extLst>
          </p:cNvPr>
          <p:cNvSpPr/>
          <p:nvPr/>
        </p:nvSpPr>
        <p:spPr>
          <a:xfrm>
            <a:off x="5281127" y="1346538"/>
            <a:ext cx="1495305" cy="336850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EAEB004-EACC-46B4-44CC-01155DC4AC2B}"/>
              </a:ext>
            </a:extLst>
          </p:cNvPr>
          <p:cNvSpPr txBox="1"/>
          <p:nvPr/>
        </p:nvSpPr>
        <p:spPr>
          <a:xfrm>
            <a:off x="2181345" y="6428235"/>
            <a:ext cx="7829307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The X-to-A ratio decreases in diverged populations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5EBA35A-D366-F242-AD1A-B8752254745E}"/>
              </a:ext>
            </a:extLst>
          </p:cNvPr>
          <p:cNvSpPr/>
          <p:nvPr/>
        </p:nvSpPr>
        <p:spPr>
          <a:xfrm>
            <a:off x="1995948" y="2595715"/>
            <a:ext cx="3647768" cy="3166495"/>
          </a:xfrm>
          <a:prstGeom prst="ellipse">
            <a:avLst/>
          </a:prstGeom>
          <a:noFill/>
          <a:ln w="50800" cmpd="sng">
            <a:solidFill>
              <a:srgbClr val="0070C0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F99D34A-5041-C74C-0B6D-1F986BC76119}"/>
              </a:ext>
            </a:extLst>
          </p:cNvPr>
          <p:cNvGrpSpPr/>
          <p:nvPr/>
        </p:nvGrpSpPr>
        <p:grpSpPr>
          <a:xfrm>
            <a:off x="9469498" y="163567"/>
            <a:ext cx="658583" cy="615243"/>
            <a:chOff x="1101793" y="1838131"/>
            <a:chExt cx="1520890" cy="1334277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C2AD69AC-1BFE-2F15-A1A2-30A034B0019B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7AB74C50-B48D-6CAA-FD14-059055D9587B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20" name="Groupe 19">
                  <a:extLst>
                    <a:ext uri="{FF2B5EF4-FFF2-40B4-BE49-F238E27FC236}">
                      <a16:creationId xmlns:a16="http://schemas.microsoft.com/office/drawing/2014/main" id="{BBD1BA98-494A-91FF-C079-28916111DE9C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25" name="Ellipse 24">
                    <a:extLst>
                      <a:ext uri="{FF2B5EF4-FFF2-40B4-BE49-F238E27FC236}">
                        <a16:creationId xmlns:a16="http://schemas.microsoft.com/office/drawing/2014/main" id="{EF77A552-8500-D03F-564C-E66B0F2A5BC3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325C3DB-D2A8-1B98-A14C-8549A26FFE84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B46C2448-9899-421E-8E47-6DD7C63D80AC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9" name="Flèche : droite 18">
                <a:extLst>
                  <a:ext uri="{FF2B5EF4-FFF2-40B4-BE49-F238E27FC236}">
                    <a16:creationId xmlns:a16="http://schemas.microsoft.com/office/drawing/2014/main" id="{AD6F397E-A84C-69D2-B7CB-D6FB0756E58E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85C697-B53C-74B5-A80F-DE0F7C47FEC5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00D33AF-4DD1-4269-48EE-DF268C61941A}"/>
              </a:ext>
            </a:extLst>
          </p:cNvPr>
          <p:cNvGrpSpPr/>
          <p:nvPr/>
        </p:nvGrpSpPr>
        <p:grpSpPr>
          <a:xfrm>
            <a:off x="11173309" y="5617115"/>
            <a:ext cx="658583" cy="615243"/>
            <a:chOff x="481780" y="5319252"/>
            <a:chExt cx="944249" cy="91721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B4D49B3-BCD5-545F-E21F-18E627E3795F}"/>
                </a:ext>
              </a:extLst>
            </p:cNvPr>
            <p:cNvSpPr/>
            <p:nvPr/>
          </p:nvSpPr>
          <p:spPr>
            <a:xfrm>
              <a:off x="563997" y="5400226"/>
              <a:ext cx="779908" cy="717754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ED90B4-3777-5ED9-1B94-4974BEC3249B}"/>
                </a:ext>
              </a:extLst>
            </p:cNvPr>
            <p:cNvSpPr/>
            <p:nvPr/>
          </p:nvSpPr>
          <p:spPr>
            <a:xfrm>
              <a:off x="806245" y="5319252"/>
              <a:ext cx="294968" cy="216309"/>
            </a:xfrm>
            <a:prstGeom prst="rect">
              <a:avLst/>
            </a:prstGeom>
            <a:solidFill>
              <a:schemeClr val="bg1"/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386870-F048-3513-2277-EC10E1FED8EA}"/>
                </a:ext>
              </a:extLst>
            </p:cNvPr>
            <p:cNvSpPr/>
            <p:nvPr/>
          </p:nvSpPr>
          <p:spPr>
            <a:xfrm>
              <a:off x="481780" y="5319252"/>
              <a:ext cx="944249" cy="917210"/>
            </a:xfrm>
            <a:prstGeom prst="rect">
              <a:avLst/>
            </a:prstGeom>
            <a:noFill/>
            <a:ln w="19050" cmpd="sng">
              <a:solidFill>
                <a:srgbClr val="E3CE3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Ellipse 31">
            <a:extLst>
              <a:ext uri="{FF2B5EF4-FFF2-40B4-BE49-F238E27FC236}">
                <a16:creationId xmlns:a16="http://schemas.microsoft.com/office/drawing/2014/main" id="{ED47D331-0D4F-C20A-DB64-34571961F2BC}"/>
              </a:ext>
            </a:extLst>
          </p:cNvPr>
          <p:cNvSpPr/>
          <p:nvPr/>
        </p:nvSpPr>
        <p:spPr>
          <a:xfrm>
            <a:off x="11214788" y="5699643"/>
            <a:ext cx="184690" cy="185432"/>
          </a:xfrm>
          <a:prstGeom prst="ellipse">
            <a:avLst/>
          </a:prstGeom>
          <a:noFill/>
          <a:ln w="19050" cmpd="sng">
            <a:solidFill>
              <a:srgbClr val="0070C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1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605A-20DB-9C08-B15D-67AB076E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9336E3C-1C82-C2C4-812F-907F202C64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B4DF94C-CF50-5F61-0F5C-25FBFC33F0AD}"/>
              </a:ext>
            </a:extLst>
          </p:cNvPr>
          <p:cNvSpPr txBox="1"/>
          <p:nvPr/>
        </p:nvSpPr>
        <p:spPr>
          <a:xfrm>
            <a:off x="11691258" y="6386966"/>
            <a:ext cx="5007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46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B64F54E-1BB2-17D0-FFBC-A870293D8395}"/>
              </a:ext>
            </a:extLst>
          </p:cNvPr>
          <p:cNvSpPr txBox="1"/>
          <p:nvPr/>
        </p:nvSpPr>
        <p:spPr>
          <a:xfrm>
            <a:off x="617897" y="3152001"/>
            <a:ext cx="10956205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3600" noProof="0" dirty="0"/>
              <a:t>C. Hybridization Without Selection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4160995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8675A-A257-A496-9B08-4469051DA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BFF10AA-F141-6D52-0C61-0F41EA6A98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633187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84A4CE-CD76-E2C5-200F-0B03D5F247A9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Hybridization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4EC5CEB-9681-CAEF-7B83-93E2C9B9F72A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A633CF5-85B7-FE24-995C-F04E5791842B}"/>
              </a:ext>
            </a:extLst>
          </p:cNvPr>
          <p:cNvSpPr txBox="1"/>
          <p:nvPr/>
        </p:nvSpPr>
        <p:spPr>
          <a:xfrm>
            <a:off x="750936" y="1137231"/>
            <a:ext cx="10690128" cy="25237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2400" noProof="0" dirty="0"/>
              <a:t>Simulations in 3 Periods: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	1) </a:t>
            </a:r>
            <a:r>
              <a:rPr lang="en-US" sz="2400" b="1" noProof="0" dirty="0"/>
              <a:t>One population </a:t>
            </a:r>
            <a:r>
              <a:rPr lang="en-US" sz="2400" noProof="0" dirty="0"/>
              <a:t>(</a:t>
            </a:r>
            <a:r>
              <a:rPr lang="en-US" sz="2400" i="1" noProof="0" dirty="0"/>
              <a:t>P0</a:t>
            </a:r>
            <a:r>
              <a:rPr lang="en-US" sz="2400" noProof="0" dirty="0"/>
              <a:t>) of 750 individuals for 60000 Ticks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	2) </a:t>
            </a:r>
            <a:r>
              <a:rPr lang="en-US" sz="2400" b="1" noProof="0" dirty="0"/>
              <a:t>Division in two isolated populations </a:t>
            </a:r>
            <a:r>
              <a:rPr lang="en-US" sz="2400" noProof="0" dirty="0"/>
              <a:t>(</a:t>
            </a:r>
            <a:r>
              <a:rPr lang="en-US" sz="2400" i="1" noProof="0" dirty="0"/>
              <a:t>P0</a:t>
            </a:r>
            <a:r>
              <a:rPr lang="en-US" sz="2400" noProof="0" dirty="0"/>
              <a:t> and </a:t>
            </a:r>
            <a:r>
              <a:rPr lang="en-US" sz="2400" i="1" noProof="0" dirty="0"/>
              <a:t>P1</a:t>
            </a:r>
            <a:r>
              <a:rPr lang="en-US" sz="2400" noProof="0" dirty="0"/>
              <a:t>) for a tunable time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	3) </a:t>
            </a:r>
            <a:r>
              <a:rPr lang="en-US" sz="2400" b="1" noProof="0" dirty="0"/>
              <a:t>1 Migration </a:t>
            </a:r>
            <a:r>
              <a:rPr lang="en-US" sz="2400" noProof="0" dirty="0"/>
              <a:t>of males from </a:t>
            </a:r>
            <a:r>
              <a:rPr lang="en-US" sz="2400" i="1" noProof="0" dirty="0"/>
              <a:t>P1</a:t>
            </a:r>
            <a:r>
              <a:rPr lang="en-US" sz="2400" noProof="0" dirty="0"/>
              <a:t> to </a:t>
            </a:r>
            <a:r>
              <a:rPr lang="en-US" sz="2400" i="1" noProof="0" dirty="0"/>
              <a:t>P0</a:t>
            </a:r>
            <a:r>
              <a:rPr lang="en-US" sz="2400" noProof="0" dirty="0"/>
              <a:t> and </a:t>
            </a:r>
            <a:r>
              <a:rPr lang="en-US" sz="2400" b="1" noProof="0" dirty="0"/>
              <a:t>Drift</a:t>
            </a:r>
            <a:r>
              <a:rPr lang="en-US" sz="2400" noProof="0" dirty="0"/>
              <a:t> of </a:t>
            </a:r>
            <a:r>
              <a:rPr lang="en-US" sz="2400" i="1" noProof="0" dirty="0"/>
              <a:t>P0</a:t>
            </a:r>
            <a:r>
              <a:rPr lang="en-US" sz="2400" noProof="0" dirty="0"/>
              <a:t> for 30000Ticks</a:t>
            </a:r>
          </a:p>
          <a:p>
            <a:pPr algn="l">
              <a:spcBef>
                <a:spcPts val="1150"/>
              </a:spcBef>
            </a:pPr>
            <a:endParaRPr lang="en-US" sz="2800" b="1" noProof="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F61BA9F-1001-09A0-781D-5352D9FFB372}"/>
              </a:ext>
            </a:extLst>
          </p:cNvPr>
          <p:cNvGrpSpPr/>
          <p:nvPr/>
        </p:nvGrpSpPr>
        <p:grpSpPr>
          <a:xfrm>
            <a:off x="988974" y="3493564"/>
            <a:ext cx="1145093" cy="1006201"/>
            <a:chOff x="988974" y="3592792"/>
            <a:chExt cx="1145093" cy="1006201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AA7EEE8C-6E25-8072-43D8-6F1A16159A85}"/>
                </a:ext>
              </a:extLst>
            </p:cNvPr>
            <p:cNvSpPr/>
            <p:nvPr/>
          </p:nvSpPr>
          <p:spPr>
            <a:xfrm>
              <a:off x="988974" y="3592792"/>
              <a:ext cx="1145093" cy="1006201"/>
            </a:xfrm>
            <a:prstGeom prst="ellipse">
              <a:avLst/>
            </a:prstGeom>
            <a:noFill/>
            <a:ln w="19050" cmpd="sng">
              <a:solidFill>
                <a:schemeClr val="accent2">
                  <a:lumMod val="50000"/>
                </a:schemeClr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C8D00EA-0DDF-E52C-8D56-30B518A84C10}"/>
                </a:ext>
              </a:extLst>
            </p:cNvPr>
            <p:cNvSpPr txBox="1"/>
            <p:nvPr/>
          </p:nvSpPr>
          <p:spPr>
            <a:xfrm>
              <a:off x="1391421" y="3948415"/>
              <a:ext cx="346814" cy="294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i="1" noProof="0" dirty="0"/>
                <a:t>P0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A962D64-ABA7-E643-3098-D88AF3B22944}"/>
              </a:ext>
            </a:extLst>
          </p:cNvPr>
          <p:cNvGrpSpPr/>
          <p:nvPr/>
        </p:nvGrpSpPr>
        <p:grpSpPr>
          <a:xfrm>
            <a:off x="3021510" y="3493568"/>
            <a:ext cx="1145093" cy="1006201"/>
            <a:chOff x="988974" y="3592792"/>
            <a:chExt cx="1145093" cy="100620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CFD656-3436-8B47-6C6A-4BF54EAD1D86}"/>
                </a:ext>
              </a:extLst>
            </p:cNvPr>
            <p:cNvSpPr/>
            <p:nvPr/>
          </p:nvSpPr>
          <p:spPr>
            <a:xfrm>
              <a:off x="988974" y="3592792"/>
              <a:ext cx="1145093" cy="1006201"/>
            </a:xfrm>
            <a:prstGeom prst="ellipse">
              <a:avLst/>
            </a:prstGeom>
            <a:noFill/>
            <a:ln w="19050" cmpd="sng">
              <a:solidFill>
                <a:schemeClr val="accent2">
                  <a:lumMod val="50000"/>
                </a:schemeClr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208079-B0E9-A146-6D9A-5D1B7C010E58}"/>
                </a:ext>
              </a:extLst>
            </p:cNvPr>
            <p:cNvSpPr txBox="1"/>
            <p:nvPr/>
          </p:nvSpPr>
          <p:spPr>
            <a:xfrm>
              <a:off x="1391421" y="3948415"/>
              <a:ext cx="346814" cy="294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i="1" noProof="0" dirty="0"/>
                <a:t>P0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AA847E-EE11-2D42-3CF6-B340BAAC71C0}"/>
              </a:ext>
            </a:extLst>
          </p:cNvPr>
          <p:cNvGrpSpPr/>
          <p:nvPr/>
        </p:nvGrpSpPr>
        <p:grpSpPr>
          <a:xfrm>
            <a:off x="4802919" y="3493566"/>
            <a:ext cx="1145093" cy="1006201"/>
            <a:chOff x="988974" y="3592792"/>
            <a:chExt cx="1145093" cy="1006201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C074778-D74A-9212-A14D-610E8230BCCB}"/>
                </a:ext>
              </a:extLst>
            </p:cNvPr>
            <p:cNvSpPr/>
            <p:nvPr/>
          </p:nvSpPr>
          <p:spPr>
            <a:xfrm>
              <a:off x="988974" y="3592792"/>
              <a:ext cx="1145093" cy="1006201"/>
            </a:xfrm>
            <a:prstGeom prst="ellipse">
              <a:avLst/>
            </a:prstGeom>
            <a:noFill/>
            <a:ln w="19050" cmpd="sng">
              <a:solidFill>
                <a:schemeClr val="accent2">
                  <a:lumMod val="50000"/>
                </a:schemeClr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B16C0E0-4545-0EDE-2A85-2A41E358B112}"/>
                </a:ext>
              </a:extLst>
            </p:cNvPr>
            <p:cNvSpPr txBox="1"/>
            <p:nvPr/>
          </p:nvSpPr>
          <p:spPr>
            <a:xfrm>
              <a:off x="1391421" y="3948415"/>
              <a:ext cx="346814" cy="294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i="1" noProof="0" dirty="0"/>
                <a:t>P0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05D2595-2F57-7E75-A5A1-F6CF0868EE81}"/>
              </a:ext>
            </a:extLst>
          </p:cNvPr>
          <p:cNvGrpSpPr/>
          <p:nvPr/>
        </p:nvGrpSpPr>
        <p:grpSpPr>
          <a:xfrm>
            <a:off x="4802918" y="4853707"/>
            <a:ext cx="1145093" cy="1006201"/>
            <a:chOff x="988974" y="3592792"/>
            <a:chExt cx="1145093" cy="1006201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E57C6DA4-4D6B-9443-62FF-F22FCCEEA4F9}"/>
                </a:ext>
              </a:extLst>
            </p:cNvPr>
            <p:cNvSpPr/>
            <p:nvPr/>
          </p:nvSpPr>
          <p:spPr>
            <a:xfrm>
              <a:off x="988974" y="3592792"/>
              <a:ext cx="1145093" cy="1006201"/>
            </a:xfrm>
            <a:prstGeom prst="ellipse">
              <a:avLst/>
            </a:prstGeom>
            <a:noFill/>
            <a:ln w="19050" cmpd="sng">
              <a:solidFill>
                <a:schemeClr val="accent5">
                  <a:lumMod val="50000"/>
                </a:schemeClr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C0E4FA9-2E1C-BF0C-4128-E74646222CE4}"/>
                </a:ext>
              </a:extLst>
            </p:cNvPr>
            <p:cNvSpPr txBox="1"/>
            <p:nvPr/>
          </p:nvSpPr>
          <p:spPr>
            <a:xfrm>
              <a:off x="1391421" y="3948415"/>
              <a:ext cx="346814" cy="294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i="1" noProof="0" dirty="0"/>
                <a:t>P1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2A4A86A-6C18-0ADC-832B-106205211958}"/>
              </a:ext>
            </a:extLst>
          </p:cNvPr>
          <p:cNvGrpSpPr/>
          <p:nvPr/>
        </p:nvGrpSpPr>
        <p:grpSpPr>
          <a:xfrm>
            <a:off x="7422251" y="4853991"/>
            <a:ext cx="1145093" cy="1006201"/>
            <a:chOff x="988974" y="3592792"/>
            <a:chExt cx="1145093" cy="1006201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F0F21A72-4A84-966A-3A19-E0425D228A95}"/>
                </a:ext>
              </a:extLst>
            </p:cNvPr>
            <p:cNvSpPr/>
            <p:nvPr/>
          </p:nvSpPr>
          <p:spPr>
            <a:xfrm>
              <a:off x="988974" y="3592792"/>
              <a:ext cx="1145093" cy="1006201"/>
            </a:xfrm>
            <a:prstGeom prst="ellipse">
              <a:avLst/>
            </a:prstGeom>
            <a:noFill/>
            <a:ln w="19050" cmpd="sng">
              <a:solidFill>
                <a:schemeClr val="accent5">
                  <a:lumMod val="50000"/>
                </a:schemeClr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D7F80D8F-FC06-6AB5-CA87-314AAB652F7B}"/>
                </a:ext>
              </a:extLst>
            </p:cNvPr>
            <p:cNvSpPr txBox="1"/>
            <p:nvPr/>
          </p:nvSpPr>
          <p:spPr>
            <a:xfrm>
              <a:off x="1391421" y="3948415"/>
              <a:ext cx="346814" cy="294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i="1" noProof="0" dirty="0"/>
                <a:t>P1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2E5E21E-1890-6D98-0C72-9D6D66094707}"/>
              </a:ext>
            </a:extLst>
          </p:cNvPr>
          <p:cNvGrpSpPr/>
          <p:nvPr/>
        </p:nvGrpSpPr>
        <p:grpSpPr>
          <a:xfrm>
            <a:off x="7422251" y="3503620"/>
            <a:ext cx="1145093" cy="1006201"/>
            <a:chOff x="988974" y="3592792"/>
            <a:chExt cx="1145093" cy="1006201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C4D4E8C-2EE4-77A7-CFA3-714C37EDBAF2}"/>
                </a:ext>
              </a:extLst>
            </p:cNvPr>
            <p:cNvSpPr/>
            <p:nvPr/>
          </p:nvSpPr>
          <p:spPr>
            <a:xfrm>
              <a:off x="988974" y="3592792"/>
              <a:ext cx="1145093" cy="1006201"/>
            </a:xfrm>
            <a:prstGeom prst="ellipse">
              <a:avLst/>
            </a:prstGeom>
            <a:noFill/>
            <a:ln w="19050" cmpd="sng">
              <a:solidFill>
                <a:schemeClr val="accent2">
                  <a:lumMod val="50000"/>
                </a:schemeClr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B2DBF81-1AFF-6A7A-E509-AAA0586742F8}"/>
                </a:ext>
              </a:extLst>
            </p:cNvPr>
            <p:cNvSpPr txBox="1"/>
            <p:nvPr/>
          </p:nvSpPr>
          <p:spPr>
            <a:xfrm>
              <a:off x="1391421" y="3948415"/>
              <a:ext cx="346814" cy="294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i="1" noProof="0" dirty="0"/>
                <a:t>P0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7B81C28-1AF8-8499-B5DD-093C0A561C5B}"/>
              </a:ext>
            </a:extLst>
          </p:cNvPr>
          <p:cNvGrpSpPr/>
          <p:nvPr/>
        </p:nvGrpSpPr>
        <p:grpSpPr>
          <a:xfrm>
            <a:off x="9819252" y="3516317"/>
            <a:ext cx="1145093" cy="1006201"/>
            <a:chOff x="988974" y="3592792"/>
            <a:chExt cx="1145093" cy="1006201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5BF5910-FFEB-63EF-6A34-423B592BB3E1}"/>
                </a:ext>
              </a:extLst>
            </p:cNvPr>
            <p:cNvSpPr/>
            <p:nvPr/>
          </p:nvSpPr>
          <p:spPr>
            <a:xfrm>
              <a:off x="988974" y="3592792"/>
              <a:ext cx="1145093" cy="1006201"/>
            </a:xfrm>
            <a:prstGeom prst="ellipse">
              <a:avLst/>
            </a:prstGeom>
            <a:noFill/>
            <a:ln w="19050" cmpd="sng">
              <a:solidFill>
                <a:schemeClr val="accent2">
                  <a:lumMod val="50000"/>
                </a:schemeClr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DE77B23-CA00-CADD-005E-84F3415EB500}"/>
                </a:ext>
              </a:extLst>
            </p:cNvPr>
            <p:cNvSpPr txBox="1"/>
            <p:nvPr/>
          </p:nvSpPr>
          <p:spPr>
            <a:xfrm>
              <a:off x="1391421" y="3948415"/>
              <a:ext cx="346814" cy="294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en-US" sz="2000" i="1" noProof="0" dirty="0"/>
                <a:t>P0</a:t>
              </a:r>
            </a:p>
          </p:txBody>
        </p:sp>
      </p:grp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F260C6A4-E851-82EB-22B0-2B9D871833F7}"/>
              </a:ext>
            </a:extLst>
          </p:cNvPr>
          <p:cNvSpPr/>
          <p:nvPr/>
        </p:nvSpPr>
        <p:spPr>
          <a:xfrm>
            <a:off x="2208339" y="3929416"/>
            <a:ext cx="679297" cy="179999"/>
          </a:xfrm>
          <a:prstGeom prst="rightArrow">
            <a:avLst/>
          </a:prstGeom>
          <a:solidFill>
            <a:srgbClr val="FF0000"/>
          </a:solidFill>
          <a:ln w="19050" cmpd="sng">
            <a:noFill/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6A5894CA-DDE7-23BD-CD30-6C07A0619951}"/>
              </a:ext>
            </a:extLst>
          </p:cNvPr>
          <p:cNvSpPr/>
          <p:nvPr/>
        </p:nvSpPr>
        <p:spPr>
          <a:xfrm>
            <a:off x="4230561" y="3912638"/>
            <a:ext cx="498086" cy="196777"/>
          </a:xfrm>
          <a:prstGeom prst="rightArrow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A89F0EB0-5370-7163-3D0B-AB3C60DAFE68}"/>
              </a:ext>
            </a:extLst>
          </p:cNvPr>
          <p:cNvSpPr/>
          <p:nvPr/>
        </p:nvSpPr>
        <p:spPr>
          <a:xfrm rot="2312897">
            <a:off x="3965798" y="4613452"/>
            <a:ext cx="1005343" cy="188330"/>
          </a:xfrm>
          <a:prstGeom prst="rightArrow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A3088B8B-BE10-2864-298B-94F3BEA48235}"/>
              </a:ext>
            </a:extLst>
          </p:cNvPr>
          <p:cNvSpPr/>
          <p:nvPr/>
        </p:nvSpPr>
        <p:spPr>
          <a:xfrm>
            <a:off x="6099974" y="3930764"/>
            <a:ext cx="1248005" cy="178651"/>
          </a:xfrm>
          <a:prstGeom prst="rightArrow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32E54BB2-E135-EC68-8DD8-E5CF2E339D0C}"/>
              </a:ext>
            </a:extLst>
          </p:cNvPr>
          <p:cNvSpPr/>
          <p:nvPr/>
        </p:nvSpPr>
        <p:spPr>
          <a:xfrm>
            <a:off x="6096000" y="5292526"/>
            <a:ext cx="1248005" cy="178651"/>
          </a:xfrm>
          <a:prstGeom prst="rightArrow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D19DE284-6EDC-65A2-ACEB-6C7F2D459F5F}"/>
              </a:ext>
            </a:extLst>
          </p:cNvPr>
          <p:cNvSpPr/>
          <p:nvPr/>
        </p:nvSpPr>
        <p:spPr>
          <a:xfrm>
            <a:off x="8599887" y="3936204"/>
            <a:ext cx="1145093" cy="207936"/>
          </a:xfrm>
          <a:prstGeom prst="rightArrow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cxnSp>
        <p:nvCxnSpPr>
          <p:cNvPr id="42" name="Connecteur : en arc 41">
            <a:extLst>
              <a:ext uri="{FF2B5EF4-FFF2-40B4-BE49-F238E27FC236}">
                <a16:creationId xmlns:a16="http://schemas.microsoft.com/office/drawing/2014/main" id="{2A5AC96C-563C-4376-CF2F-B31A23CB741A}"/>
              </a:ext>
            </a:extLst>
          </p:cNvPr>
          <p:cNvCxnSpPr>
            <a:cxnSpLocks/>
            <a:stCxn id="23" idx="6"/>
            <a:endCxn id="26" idx="4"/>
          </p:cNvCxnSpPr>
          <p:nvPr/>
        </p:nvCxnSpPr>
        <p:spPr>
          <a:xfrm flipH="1" flipV="1">
            <a:off x="7994798" y="4509821"/>
            <a:ext cx="572546" cy="847271"/>
          </a:xfrm>
          <a:prstGeom prst="curvedConnector4">
            <a:avLst>
              <a:gd name="adj1" fmla="val -39927"/>
              <a:gd name="adj2" fmla="val 79689"/>
            </a:avLst>
          </a:prstGeom>
          <a:ln w="38100" cmpd="sng">
            <a:solidFill>
              <a:srgbClr val="00B0F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A95A5A1D-1C93-5B52-CA5B-D93C4197F395}"/>
              </a:ext>
            </a:extLst>
          </p:cNvPr>
          <p:cNvSpPr txBox="1"/>
          <p:nvPr/>
        </p:nvSpPr>
        <p:spPr>
          <a:xfrm>
            <a:off x="2134067" y="5924895"/>
            <a:ext cx="813171" cy="2737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b="1" noProof="0" dirty="0"/>
              <a:t>Burn-in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68916A5-A4D7-101D-847B-A57CE0ABA050}"/>
              </a:ext>
            </a:extLst>
          </p:cNvPr>
          <p:cNvSpPr txBox="1"/>
          <p:nvPr/>
        </p:nvSpPr>
        <p:spPr>
          <a:xfrm>
            <a:off x="3844467" y="5916557"/>
            <a:ext cx="1248004" cy="2737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b="1" noProof="0" dirty="0"/>
              <a:t>Separation</a:t>
            </a:r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4400F80E-A895-BD4D-DC2D-6FCBD278FBEE}"/>
              </a:ext>
            </a:extLst>
          </p:cNvPr>
          <p:cNvSpPr/>
          <p:nvPr/>
        </p:nvSpPr>
        <p:spPr>
          <a:xfrm>
            <a:off x="750936" y="6115383"/>
            <a:ext cx="10492452" cy="525646"/>
          </a:xfrm>
          <a:prstGeom prst="rightArrow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43160D8-9EE6-EE94-CC9C-DBE993F5EACB}"/>
              </a:ext>
            </a:extLst>
          </p:cNvPr>
          <p:cNvSpPr txBox="1"/>
          <p:nvPr/>
        </p:nvSpPr>
        <p:spPr>
          <a:xfrm>
            <a:off x="750936" y="6247175"/>
            <a:ext cx="1021340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1600" noProof="0" dirty="0"/>
              <a:t>T I M 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F41BDF4-DDBC-E305-0714-A8D0D5BCA2B6}"/>
              </a:ext>
            </a:extLst>
          </p:cNvPr>
          <p:cNvSpPr txBox="1"/>
          <p:nvPr/>
        </p:nvSpPr>
        <p:spPr>
          <a:xfrm>
            <a:off x="5997162" y="5910373"/>
            <a:ext cx="1248005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noProof="0" dirty="0"/>
              <a:t>Divergence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30F83E9-38A3-D0E6-1422-CB4595606357}"/>
              </a:ext>
            </a:extLst>
          </p:cNvPr>
          <p:cNvSpPr txBox="1"/>
          <p:nvPr/>
        </p:nvSpPr>
        <p:spPr>
          <a:xfrm>
            <a:off x="9421570" y="5910373"/>
            <a:ext cx="64681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noProof="0" dirty="0"/>
              <a:t>Drift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CE5C90D-D519-BF31-C61D-0367CBC2CD39}"/>
              </a:ext>
            </a:extLst>
          </p:cNvPr>
          <p:cNvSpPr txBox="1"/>
          <p:nvPr/>
        </p:nvSpPr>
        <p:spPr>
          <a:xfrm>
            <a:off x="7626810" y="5914955"/>
            <a:ext cx="146007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b="1" noProof="0" dirty="0"/>
              <a:t>Hybridization</a:t>
            </a:r>
          </a:p>
        </p:txBody>
      </p:sp>
      <p:pic>
        <p:nvPicPr>
          <p:cNvPr id="57" name="Graphique 56" descr="Masculin avec un remplissage uni">
            <a:extLst>
              <a:ext uri="{FF2B5EF4-FFF2-40B4-BE49-F238E27FC236}">
                <a16:creationId xmlns:a16="http://schemas.microsoft.com/office/drawing/2014/main" id="{6A895095-F8AB-721A-FEA7-9E1CE3D9C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5019" y="4747008"/>
            <a:ext cx="327414" cy="3274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827E65-FC12-1B0F-2860-B740322969E4}"/>
              </a:ext>
            </a:extLst>
          </p:cNvPr>
          <p:cNvSpPr/>
          <p:nvPr/>
        </p:nvSpPr>
        <p:spPr>
          <a:xfrm>
            <a:off x="7372019" y="1641987"/>
            <a:ext cx="1750183" cy="446441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fr-FR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7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4" grpId="0"/>
      <p:bldP spid="55" grpId="0"/>
      <p:bldP spid="5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51A3-9B06-204F-6423-CE7E80570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A67615A-4739-1430-5E2F-3B8C1163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762" y="3932164"/>
            <a:ext cx="5700324" cy="285016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F839759-6324-8F29-D9F2-80C4999F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4" y="3933777"/>
            <a:ext cx="5697097" cy="2848549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290023F-D98F-5778-3309-00F885F67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07" y="930915"/>
            <a:ext cx="5694608" cy="284730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975FE33-0278-9E89-7753-834420410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85" y="930915"/>
            <a:ext cx="5700326" cy="285016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43D2D98-73F7-3018-C2D5-15FCFB094745}"/>
              </a:ext>
            </a:extLst>
          </p:cNvPr>
          <p:cNvSpPr txBox="1"/>
          <p:nvPr/>
        </p:nvSpPr>
        <p:spPr>
          <a:xfrm>
            <a:off x="380998" y="224812"/>
            <a:ext cx="732608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Hybridization           10 Migrants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E18BD83A-CF22-0C1B-B19C-83F42DBC83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C686CFD-D97B-3725-139E-A57053F37FCE}"/>
              </a:ext>
            </a:extLst>
          </p:cNvPr>
          <p:cNvSpPr/>
          <p:nvPr/>
        </p:nvSpPr>
        <p:spPr>
          <a:xfrm>
            <a:off x="2182761" y="928056"/>
            <a:ext cx="1396181" cy="256074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4A34C7-0A45-F2F5-E909-E0C0ED744F7B}"/>
              </a:ext>
            </a:extLst>
          </p:cNvPr>
          <p:cNvSpPr/>
          <p:nvPr/>
        </p:nvSpPr>
        <p:spPr>
          <a:xfrm>
            <a:off x="7883087" y="930915"/>
            <a:ext cx="1723029" cy="256074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0FA7B4-1800-9385-65AA-35895238AF1F}"/>
              </a:ext>
            </a:extLst>
          </p:cNvPr>
          <p:cNvSpPr/>
          <p:nvPr/>
        </p:nvSpPr>
        <p:spPr>
          <a:xfrm>
            <a:off x="2019336" y="3923488"/>
            <a:ext cx="1723029" cy="256074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08F2046-65ED-7D24-D0D8-575054F3FC04}"/>
              </a:ext>
            </a:extLst>
          </p:cNvPr>
          <p:cNvSpPr/>
          <p:nvPr/>
        </p:nvSpPr>
        <p:spPr>
          <a:xfrm>
            <a:off x="7883086" y="3932164"/>
            <a:ext cx="1723029" cy="256074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3E602D7-6AB4-09FF-3E0F-E718DEBAF680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48</a:t>
            </a: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9EA764BE-71C7-2A16-2EEA-D763C9F1EF1C}"/>
              </a:ext>
            </a:extLst>
          </p:cNvPr>
          <p:cNvGrpSpPr/>
          <p:nvPr/>
        </p:nvGrpSpPr>
        <p:grpSpPr>
          <a:xfrm>
            <a:off x="7577133" y="140123"/>
            <a:ext cx="658583" cy="616529"/>
            <a:chOff x="8140635" y="1863010"/>
            <a:chExt cx="1520890" cy="1334277"/>
          </a:xfrm>
        </p:grpSpPr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7B62AFFC-5711-1455-B578-0805EA399E8F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4C939B8-D1E1-0EF0-89A5-9346C62A349D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AD19F48D-3D8C-FD5D-47F8-0D2F5A69E2D4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987E91B-8CE7-D893-E27B-55624815B381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Flèche : droite 78">
                <a:extLst>
                  <a:ext uri="{FF2B5EF4-FFF2-40B4-BE49-F238E27FC236}">
                    <a16:creationId xmlns:a16="http://schemas.microsoft.com/office/drawing/2014/main" id="{75709915-0BAE-B40D-6C3D-07CDF08792F8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Connecteur : en arc 79">
                <a:extLst>
                  <a:ext uri="{FF2B5EF4-FFF2-40B4-BE49-F238E27FC236}">
                    <a16:creationId xmlns:a16="http://schemas.microsoft.com/office/drawing/2014/main" id="{DF97A58E-0AC9-93C7-4397-8E69E40641A4}"/>
                  </a:ext>
                </a:extLst>
              </p:cNvPr>
              <p:cNvCxnSpPr>
                <a:cxnSpLocks/>
                <a:stCxn id="77" idx="0"/>
                <a:endCxn id="78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Graphique 73" descr="Point d’interrogation avec un remplissage uni">
              <a:extLst>
                <a:ext uri="{FF2B5EF4-FFF2-40B4-BE49-F238E27FC236}">
                  <a16:creationId xmlns:a16="http://schemas.microsoft.com/office/drawing/2014/main" id="{6C8B3878-32F7-10F1-6F09-639A6BFC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C3186DC0-7F2E-A0D3-6990-BC9AF8BED44E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26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619E0-5EFE-AF9D-8963-132B7D85B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36D23C0-6704-29DD-9226-053B9A85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9" r="5263"/>
          <a:stretch>
            <a:fillRect/>
          </a:stretch>
        </p:blipFill>
        <p:spPr>
          <a:xfrm>
            <a:off x="551397" y="955680"/>
            <a:ext cx="11089205" cy="4376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7595D74-BBB5-A4CB-0D65-7F0A482974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293CBD-B36F-D2CA-FD11-4F1F86126AF3}"/>
              </a:ext>
            </a:extLst>
          </p:cNvPr>
          <p:cNvSpPr txBox="1"/>
          <p:nvPr/>
        </p:nvSpPr>
        <p:spPr>
          <a:xfrm>
            <a:off x="380998" y="224812"/>
            <a:ext cx="854839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Genetic X-to-A Ratio in Baboons</a:t>
            </a:r>
            <a:endParaRPr lang="en-US" sz="3200" b="1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6471AA5-BB59-46D9-15C3-13C4D497BC40}"/>
              </a:ext>
            </a:extLst>
          </p:cNvPr>
          <p:cNvSpPr txBox="1"/>
          <p:nvPr/>
        </p:nvSpPr>
        <p:spPr>
          <a:xfrm>
            <a:off x="11761236" y="6386966"/>
            <a:ext cx="23793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6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B07728-59BC-B8F5-A539-3CD7E08E133F}"/>
              </a:ext>
            </a:extLst>
          </p:cNvPr>
          <p:cNvSpPr txBox="1"/>
          <p:nvPr/>
        </p:nvSpPr>
        <p:spPr>
          <a:xfrm>
            <a:off x="2264874" y="5699568"/>
            <a:ext cx="7539040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=&gt; </a:t>
            </a:r>
            <a:r>
              <a:rPr lang="en-US" sz="2400" b="1" noProof="0" dirty="0"/>
              <a:t>The X-to-A genetic ratio is below the expectation</a:t>
            </a:r>
          </a:p>
        </p:txBody>
      </p:sp>
    </p:spTree>
    <p:extLst>
      <p:ext uri="{BB962C8B-B14F-4D97-AF65-F5344CB8AC3E}">
        <p14:creationId xmlns:p14="http://schemas.microsoft.com/office/powerpoint/2010/main" val="50963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30AC-865D-4167-4C18-1EF2146A8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8750FAF1-01DD-84E3-73C6-C01EE5761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8257" y="6650775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3F86B49-0B35-4E7C-CD33-7B4E37F1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84" y="3924840"/>
            <a:ext cx="5700328" cy="285016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86BE23-F73C-B075-D9AB-91AC6281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" y="3924841"/>
            <a:ext cx="5700326" cy="285016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6535D7-BBB6-ABEB-434A-60669E18E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987" y="953073"/>
            <a:ext cx="5700325" cy="285016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10DDED-5443-FFF4-5925-F18E62427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85" y="953073"/>
            <a:ext cx="5700325" cy="285016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0865161-95EC-4B4A-1FA7-67B05C5495DC}"/>
              </a:ext>
            </a:extLst>
          </p:cNvPr>
          <p:cNvSpPr txBox="1"/>
          <p:nvPr/>
        </p:nvSpPr>
        <p:spPr>
          <a:xfrm>
            <a:off x="380998" y="224812"/>
            <a:ext cx="732608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Hybridization           100 Migrants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6242C6-0E6F-8565-D3C3-7B4DE230A92C}"/>
              </a:ext>
            </a:extLst>
          </p:cNvPr>
          <p:cNvSpPr/>
          <p:nvPr/>
        </p:nvSpPr>
        <p:spPr>
          <a:xfrm>
            <a:off x="2104103" y="928055"/>
            <a:ext cx="1474837" cy="25893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BB7BA0-A61F-E788-6F85-8254281A2E13}"/>
              </a:ext>
            </a:extLst>
          </p:cNvPr>
          <p:cNvSpPr/>
          <p:nvPr/>
        </p:nvSpPr>
        <p:spPr>
          <a:xfrm>
            <a:off x="7823484" y="921841"/>
            <a:ext cx="1723029" cy="256074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F8D9D1-348D-1D6E-60A2-EE90964F8B4D}"/>
              </a:ext>
            </a:extLst>
          </p:cNvPr>
          <p:cNvSpPr/>
          <p:nvPr/>
        </p:nvSpPr>
        <p:spPr>
          <a:xfrm>
            <a:off x="1980006" y="3933016"/>
            <a:ext cx="1723029" cy="256074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2178E7-CD1A-61CB-19E2-C479AE23CC13}"/>
              </a:ext>
            </a:extLst>
          </p:cNvPr>
          <p:cNvSpPr/>
          <p:nvPr/>
        </p:nvSpPr>
        <p:spPr>
          <a:xfrm>
            <a:off x="7830664" y="3924842"/>
            <a:ext cx="1723029" cy="256074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A01243-9C76-3B68-B0FC-7E48FB7B52CD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49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21DF5AA-53DE-A351-44BF-9EC2511D794D}"/>
              </a:ext>
            </a:extLst>
          </p:cNvPr>
          <p:cNvGrpSpPr/>
          <p:nvPr/>
        </p:nvGrpSpPr>
        <p:grpSpPr>
          <a:xfrm>
            <a:off x="7577133" y="140123"/>
            <a:ext cx="658583" cy="616529"/>
            <a:chOff x="8140635" y="1863010"/>
            <a:chExt cx="1520890" cy="1334277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278C8BE8-1FD0-9B24-D9A6-F7BBAACF43B3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DA429-558E-ED21-5A37-8C1C9A99CFF0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64EEC674-3181-6EE3-09FF-2D249A38D92A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1A598A1-801C-03A5-BD3A-6932A4B0F464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lèche : droite 21">
                <a:extLst>
                  <a:ext uri="{FF2B5EF4-FFF2-40B4-BE49-F238E27FC236}">
                    <a16:creationId xmlns:a16="http://schemas.microsoft.com/office/drawing/2014/main" id="{E740919E-A4C8-3E0F-FFC8-902999F6B643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" name="Connecteur : en arc 22">
                <a:extLst>
                  <a:ext uri="{FF2B5EF4-FFF2-40B4-BE49-F238E27FC236}">
                    <a16:creationId xmlns:a16="http://schemas.microsoft.com/office/drawing/2014/main" id="{6211E420-A077-EE96-024D-7F78E62AC025}"/>
                  </a:ext>
                </a:extLst>
              </p:cNvPr>
              <p:cNvCxnSpPr>
                <a:cxnSpLocks/>
                <a:stCxn id="20" idx="0"/>
                <a:endCxn id="21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que 16" descr="Point d’interrogation avec un remplissage uni">
              <a:extLst>
                <a:ext uri="{FF2B5EF4-FFF2-40B4-BE49-F238E27FC236}">
                  <a16:creationId xmlns:a16="http://schemas.microsoft.com/office/drawing/2014/main" id="{C22121CA-F2BC-BDF5-9761-899085EC3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D8F6C68-EA68-5520-7E87-EBD9A791A64C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85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A169E-A8DA-6372-98E9-64931A0B6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2EC497DA-F2F6-5C8B-2612-BD5010726279}"/>
              </a:ext>
            </a:extLst>
          </p:cNvPr>
          <p:cNvSpPr txBox="1"/>
          <p:nvPr/>
        </p:nvSpPr>
        <p:spPr>
          <a:xfrm>
            <a:off x="380998" y="224812"/>
            <a:ext cx="732608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Hybridization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0C3515E8-DEB7-BC0B-0B6E-B3A0C7DB1B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4C3779C-CA74-669A-FFCE-323DD54FCC7E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F06CB0-6082-48C8-B063-77F3560D7235}"/>
              </a:ext>
            </a:extLst>
          </p:cNvPr>
          <p:cNvSpPr txBox="1"/>
          <p:nvPr/>
        </p:nvSpPr>
        <p:spPr>
          <a:xfrm>
            <a:off x="750936" y="2044005"/>
            <a:ext cx="10690128" cy="16004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Hybridization with male migration decreases the X-to-A ratio</a:t>
            </a:r>
          </a:p>
          <a:p>
            <a:pPr algn="ctr">
              <a:spcBef>
                <a:spcPts val="1150"/>
              </a:spcBef>
            </a:pPr>
            <a:endParaRPr lang="en-US" sz="2800" b="1" noProof="0" dirty="0"/>
          </a:p>
          <a:p>
            <a:pPr algn="ctr">
              <a:spcBef>
                <a:spcPts val="1150"/>
              </a:spcBef>
            </a:pPr>
            <a:r>
              <a:rPr lang="en-US" sz="2800" b="1" noProof="0" dirty="0"/>
              <a:t>The more diverged populations are, the stronger the effect is</a:t>
            </a:r>
          </a:p>
        </p:txBody>
      </p:sp>
    </p:spTree>
    <p:extLst>
      <p:ext uri="{BB962C8B-B14F-4D97-AF65-F5344CB8AC3E}">
        <p14:creationId xmlns:p14="http://schemas.microsoft.com/office/powerpoint/2010/main" val="1913372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20F26-8F9A-8397-FAB9-A7599EC2B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1C90F1-5362-2F25-BAD7-30583DDB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634" y="3429000"/>
            <a:ext cx="6402732" cy="3201366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28CD5A7-5A71-F5C6-87E5-46145C11A763}"/>
              </a:ext>
            </a:extLst>
          </p:cNvPr>
          <p:cNvSpPr txBox="1"/>
          <p:nvPr/>
        </p:nvSpPr>
        <p:spPr>
          <a:xfrm>
            <a:off x="380998" y="224812"/>
            <a:ext cx="732608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Hybridization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64D66522-DD3E-13E8-98EC-FF47936171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2301DCB-3BDB-6145-7CFE-715F3A9737A4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C03D19-C363-5BC3-7484-47420F0E4366}"/>
              </a:ext>
            </a:extLst>
          </p:cNvPr>
          <p:cNvSpPr txBox="1"/>
          <p:nvPr/>
        </p:nvSpPr>
        <p:spPr>
          <a:xfrm>
            <a:off x="556424" y="1040740"/>
            <a:ext cx="8892074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150"/>
              </a:spcBef>
            </a:pPr>
            <a:r>
              <a:rPr lang="en-US" sz="2400" b="1" noProof="0" dirty="0"/>
              <a:t>In Amboseli</a:t>
            </a:r>
            <a:r>
              <a:rPr lang="en-US" sz="2400" noProof="0" dirty="0"/>
              <a:t>: </a:t>
            </a:r>
            <a:br>
              <a:rPr lang="en-US" sz="2400" noProof="0" dirty="0"/>
            </a:br>
            <a:r>
              <a:rPr lang="en-US" sz="2400" noProof="0" dirty="0"/>
              <a:t>	- </a:t>
            </a:r>
            <a:r>
              <a:rPr lang="en-US" sz="2400" b="1" noProof="0" dirty="0"/>
              <a:t>Hybridization</a:t>
            </a:r>
            <a:r>
              <a:rPr lang="en-US" sz="2400" noProof="0" dirty="0"/>
              <a:t> occurred </a:t>
            </a:r>
            <a:r>
              <a:rPr lang="en-US" sz="2400" b="1" noProof="0" dirty="0"/>
              <a:t>several times </a:t>
            </a:r>
            <a:r>
              <a:rPr lang="en-US" sz="2400" noProof="0" dirty="0"/>
              <a:t>since 1980, with </a:t>
            </a:r>
            <a:r>
              <a:rPr lang="en-US" sz="2400" b="1" noProof="0" dirty="0"/>
              <a:t>low number</a:t>
            </a:r>
            <a:r>
              <a:rPr lang="en-US" sz="2400" noProof="0" dirty="0"/>
              <a:t> of migrants</a:t>
            </a:r>
            <a:br>
              <a:rPr lang="en-US" sz="2400" noProof="0" dirty="0"/>
            </a:br>
            <a:r>
              <a:rPr lang="en-US" sz="2400" noProof="0" dirty="0"/>
              <a:t>	- The </a:t>
            </a:r>
            <a:r>
              <a:rPr lang="en-US" sz="2400" b="1" noProof="0" dirty="0"/>
              <a:t>time of divergence </a:t>
            </a:r>
            <a:r>
              <a:rPr lang="en-US" sz="2400" noProof="0" dirty="0"/>
              <a:t>is around</a:t>
            </a:r>
            <a:r>
              <a:rPr lang="en-US" sz="2400" b="1" noProof="0" dirty="0"/>
              <a:t> 1,5 million years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5EC1FE-1355-C900-15EA-F6F4DB420594}"/>
              </a:ext>
            </a:extLst>
          </p:cNvPr>
          <p:cNvSpPr txBox="1"/>
          <p:nvPr/>
        </p:nvSpPr>
        <p:spPr>
          <a:xfrm>
            <a:off x="3178628" y="925164"/>
            <a:ext cx="9056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Genetic structure in a dynamic baboon hybrid zone corroborates </a:t>
            </a:r>
            <a:r>
              <a:rPr lang="en-US" sz="1400" i="1" noProof="0" dirty="0" err="1"/>
              <a:t>behavioural</a:t>
            </a:r>
            <a:r>
              <a:rPr lang="en-US" sz="1400" i="1" noProof="0" dirty="0"/>
              <a:t> observations in a hybrid population,</a:t>
            </a:r>
          </a:p>
          <a:p>
            <a:r>
              <a:rPr lang="en-US" sz="1400" i="1" noProof="0" dirty="0"/>
              <a:t>Charpentier &amp; al (2012)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1C0F39-BAAB-61CB-B46A-4629E6094FD3}"/>
              </a:ext>
            </a:extLst>
          </p:cNvPr>
          <p:cNvSpPr txBox="1"/>
          <p:nvPr/>
        </p:nvSpPr>
        <p:spPr>
          <a:xfrm>
            <a:off x="3764927" y="371166"/>
            <a:ext cx="7728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Selection against admixture and gene regulatory divergence in a long-term primate field study,</a:t>
            </a:r>
            <a:br>
              <a:rPr lang="en-US" sz="1400" i="1" noProof="0" dirty="0"/>
            </a:br>
            <a:r>
              <a:rPr lang="en-US" sz="1400" i="1" noProof="0" dirty="0" err="1"/>
              <a:t>Vilgalys</a:t>
            </a:r>
            <a:r>
              <a:rPr lang="en-US" sz="1400" i="1" noProof="0" dirty="0"/>
              <a:t> &amp; al (2022)</a:t>
            </a:r>
          </a:p>
        </p:txBody>
      </p:sp>
    </p:spTree>
    <p:extLst>
      <p:ext uri="{BB962C8B-B14F-4D97-AF65-F5344CB8AC3E}">
        <p14:creationId xmlns:p14="http://schemas.microsoft.com/office/powerpoint/2010/main" val="318501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0517-049D-E449-01BF-956F8232D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48909D3-763A-6065-3167-A24D9F3C9F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11FD979-C519-C8B7-A52B-F88011DF3E13}"/>
              </a:ext>
            </a:extLst>
          </p:cNvPr>
          <p:cNvSpPr txBox="1"/>
          <p:nvPr/>
        </p:nvSpPr>
        <p:spPr>
          <a:xfrm>
            <a:off x="11691258" y="6386966"/>
            <a:ext cx="5007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EF8B3F-2EBD-0A21-5F32-C6AF66B2B3DF}"/>
              </a:ext>
            </a:extLst>
          </p:cNvPr>
          <p:cNvSpPr txBox="1"/>
          <p:nvPr/>
        </p:nvSpPr>
        <p:spPr>
          <a:xfrm>
            <a:off x="617897" y="3152001"/>
            <a:ext cx="10956205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3600" noProof="0" dirty="0"/>
              <a:t>D. Selection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531263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1E4EA-68F0-1ECA-BFDE-FBB09B52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0A4C470C-FD3E-37DC-D998-EB03339592A6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Background Selection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53DAFC8-C7A9-1E86-7600-F606DED71F15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0BBDD9-0546-5C2F-13FC-ED1E16CBF8AA}"/>
              </a:ext>
            </a:extLst>
          </p:cNvPr>
          <p:cNvSpPr txBox="1"/>
          <p:nvPr/>
        </p:nvSpPr>
        <p:spPr>
          <a:xfrm>
            <a:off x="750936" y="1137231"/>
            <a:ext cx="10690128" cy="38779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2400" noProof="0" dirty="0"/>
              <a:t>Background Selection = loss of diversity due to negative selection against deleterious mutations</a:t>
            </a:r>
          </a:p>
          <a:p>
            <a:pPr>
              <a:spcBef>
                <a:spcPts val="1150"/>
              </a:spcBef>
            </a:pPr>
            <a:endParaRPr lang="en-US" sz="2400" noProof="0" dirty="0"/>
          </a:p>
          <a:p>
            <a:pPr>
              <a:spcBef>
                <a:spcPts val="1150"/>
              </a:spcBef>
            </a:pPr>
            <a:r>
              <a:rPr lang="en-US" sz="2400" noProof="0" dirty="0"/>
              <a:t>Deleterious mutations only on X :</a:t>
            </a:r>
          </a:p>
          <a:p>
            <a:pPr>
              <a:spcBef>
                <a:spcPts val="1150"/>
              </a:spcBef>
            </a:pPr>
            <a:r>
              <a:rPr lang="en-US" sz="2400" noProof="0" dirty="0"/>
              <a:t>	- </a:t>
            </a:r>
            <a:r>
              <a:rPr lang="en-US" sz="2400" b="1" noProof="0" dirty="0"/>
              <a:t>Selective Coefficient </a:t>
            </a:r>
            <a:r>
              <a:rPr lang="en-US" sz="2400" noProof="0" dirty="0"/>
              <a:t>following a gamma distribution (γ = 1)</a:t>
            </a:r>
          </a:p>
          <a:p>
            <a:pPr>
              <a:spcBef>
                <a:spcPts val="1150"/>
              </a:spcBef>
            </a:pPr>
            <a:r>
              <a:rPr lang="en-US" sz="2400" noProof="0" dirty="0"/>
              <a:t>	- </a:t>
            </a:r>
            <a:r>
              <a:rPr lang="en-US" sz="2400" b="1" noProof="0" dirty="0"/>
              <a:t>Proportion of Deleterious Mutations</a:t>
            </a:r>
          </a:p>
          <a:p>
            <a:pPr>
              <a:spcBef>
                <a:spcPts val="1150"/>
              </a:spcBef>
            </a:pPr>
            <a:endParaRPr lang="en-US" sz="2400" b="1" noProof="0" dirty="0"/>
          </a:p>
          <a:p>
            <a:pPr>
              <a:spcBef>
                <a:spcPts val="1150"/>
              </a:spcBef>
            </a:pPr>
            <a:r>
              <a:rPr lang="en-US" sz="2400" noProof="0" dirty="0"/>
              <a:t>Mutations Rate : </a:t>
            </a:r>
            <a:r>
              <a:rPr lang="en-US" sz="2400" b="1" noProof="0" dirty="0"/>
              <a:t>5e-7 mut.nuceotide</a:t>
            </a:r>
            <a:r>
              <a:rPr lang="en-US" sz="2400" b="1" baseline="30000" noProof="0" dirty="0"/>
              <a:t>-1</a:t>
            </a:r>
            <a:r>
              <a:rPr lang="en-US" sz="2400" b="1" noProof="0" dirty="0"/>
              <a:t>.tick</a:t>
            </a:r>
            <a:r>
              <a:rPr lang="en-US" sz="2400" b="1" baseline="30000" noProof="0" dirty="0"/>
              <a:t>-1</a:t>
            </a:r>
            <a:endParaRPr lang="en-US" sz="2400" noProof="0" dirty="0"/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276FB71A-E814-92F5-3212-2384382AB0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3333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00E7-2950-CF9A-B827-D432DB7F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E0957A8F-F033-14F6-B644-2787A22B252C}"/>
              </a:ext>
            </a:extLst>
          </p:cNvPr>
          <p:cNvSpPr txBox="1"/>
          <p:nvPr/>
        </p:nvSpPr>
        <p:spPr>
          <a:xfrm>
            <a:off x="380999" y="224812"/>
            <a:ext cx="543969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Selection : X-to-A Ratio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E00A659-B587-9AEB-F079-A350CFD58518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54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E53D8714-E213-2452-7120-9BECB534C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2C537D-0F8D-41DD-55A2-868D4C8A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20" t="5878" r="12955" b="2079"/>
          <a:stretch>
            <a:fillRect/>
          </a:stretch>
        </p:blipFill>
        <p:spPr>
          <a:xfrm>
            <a:off x="2770293" y="984765"/>
            <a:ext cx="6651414" cy="564842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D190FFE-4128-8801-2339-2702679A73A1}"/>
              </a:ext>
            </a:extLst>
          </p:cNvPr>
          <p:cNvGrpSpPr/>
          <p:nvPr/>
        </p:nvGrpSpPr>
        <p:grpSpPr>
          <a:xfrm>
            <a:off x="7577133" y="140123"/>
            <a:ext cx="658583" cy="616529"/>
            <a:chOff x="8140635" y="1863010"/>
            <a:chExt cx="1520890" cy="1334277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75B2A65-B6A6-0415-EB16-252EE000A277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CC4AF3-BF6A-1585-948A-9747E4049BD7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0D8BB598-FB69-8B7E-F4DB-529F92505A3F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B8E05A-7C9D-7F47-B127-7CDAB5989294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2F860470-8C15-69C9-AF4D-E0F5BBB4353C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Connecteur : en arc 14">
                <a:extLst>
                  <a:ext uri="{FF2B5EF4-FFF2-40B4-BE49-F238E27FC236}">
                    <a16:creationId xmlns:a16="http://schemas.microsoft.com/office/drawing/2014/main" id="{4E817F2D-323B-FAB9-D418-0348833F2638}"/>
                  </a:ext>
                </a:extLst>
              </p:cNvPr>
              <p:cNvCxnSpPr>
                <a:cxnSpLocks/>
                <a:stCxn id="12" idx="0"/>
                <a:endCxn id="13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Graphique 7" descr="Point d’interrogation avec un remplissage uni">
              <a:extLst>
                <a:ext uri="{FF2B5EF4-FFF2-40B4-BE49-F238E27FC236}">
                  <a16:creationId xmlns:a16="http://schemas.microsoft.com/office/drawing/2014/main" id="{0D24417C-61F3-AEC2-FF7A-CEEB47D64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339A646-3A03-D080-21EC-87BAB33E0137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sp>
        <p:nvSpPr>
          <p:cNvPr id="2" name="Flèche : haut 1">
            <a:extLst>
              <a:ext uri="{FF2B5EF4-FFF2-40B4-BE49-F238E27FC236}">
                <a16:creationId xmlns:a16="http://schemas.microsoft.com/office/drawing/2014/main" id="{F4968A1F-5786-657A-620B-1812940C58DD}"/>
              </a:ext>
            </a:extLst>
          </p:cNvPr>
          <p:cNvSpPr/>
          <p:nvPr/>
        </p:nvSpPr>
        <p:spPr>
          <a:xfrm>
            <a:off x="2539229" y="1492898"/>
            <a:ext cx="147987" cy="4572000"/>
          </a:xfrm>
          <a:prstGeom prst="upArrow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4" name="Flèche : haut 3">
            <a:extLst>
              <a:ext uri="{FF2B5EF4-FFF2-40B4-BE49-F238E27FC236}">
                <a16:creationId xmlns:a16="http://schemas.microsoft.com/office/drawing/2014/main" id="{C20BA47F-BF2A-5338-FD6A-478647CD953B}"/>
              </a:ext>
            </a:extLst>
          </p:cNvPr>
          <p:cNvSpPr/>
          <p:nvPr/>
        </p:nvSpPr>
        <p:spPr>
          <a:xfrm rot="5400000">
            <a:off x="5858269" y="4412025"/>
            <a:ext cx="179991" cy="4711959"/>
          </a:xfrm>
          <a:prstGeom prst="upArrow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48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F8FBD-332B-76D6-B822-7288D498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2B46926F-C79B-C374-FE40-C1A2DE965C00}"/>
              </a:ext>
            </a:extLst>
          </p:cNvPr>
          <p:cNvSpPr txBox="1"/>
          <p:nvPr/>
        </p:nvSpPr>
        <p:spPr>
          <a:xfrm>
            <a:off x="380999" y="224812"/>
            <a:ext cx="543969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Selection : X Diversity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354CEB2-7F21-7D81-2EDF-E4AE3F2FD355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55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BA9FDD1B-368B-5167-C301-6C91B58249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72C12D1-C904-C1AE-99F1-D830618B478C}"/>
              </a:ext>
            </a:extLst>
          </p:cNvPr>
          <p:cNvGrpSpPr/>
          <p:nvPr/>
        </p:nvGrpSpPr>
        <p:grpSpPr>
          <a:xfrm>
            <a:off x="7577133" y="140123"/>
            <a:ext cx="658583" cy="616529"/>
            <a:chOff x="8140635" y="1863010"/>
            <a:chExt cx="1520890" cy="1334277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C4DB362-3A6D-5DDE-C79B-6D02A7CC5455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7A2A53-8668-3DD9-C184-DE025F230F38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8145F0C8-E96D-44D3-2B62-2EDB02AC4A95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205D11-261D-2EA0-340B-63FAD5DFB7FD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EABF13F9-29A9-17EB-C595-CC246491366B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Connecteur : en arc 14">
                <a:extLst>
                  <a:ext uri="{FF2B5EF4-FFF2-40B4-BE49-F238E27FC236}">
                    <a16:creationId xmlns:a16="http://schemas.microsoft.com/office/drawing/2014/main" id="{435FA6BF-2BF2-B6FE-28D5-0FBA5F6DD40F}"/>
                  </a:ext>
                </a:extLst>
              </p:cNvPr>
              <p:cNvCxnSpPr>
                <a:cxnSpLocks/>
                <a:stCxn id="12" idx="0"/>
                <a:endCxn id="13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Graphique 7" descr="Point d’interrogation avec un remplissage uni">
              <a:extLst>
                <a:ext uri="{FF2B5EF4-FFF2-40B4-BE49-F238E27FC236}">
                  <a16:creationId xmlns:a16="http://schemas.microsoft.com/office/drawing/2014/main" id="{48229892-1CD0-1AA3-22C7-DE2D78618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EFFC089-227E-2649-D705-BD68DA0BDAF2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283C1B4-EA95-623D-9C2A-DC86AED862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27" t="7743" r="12247" b="2043"/>
          <a:stretch>
            <a:fillRect/>
          </a:stretch>
        </p:blipFill>
        <p:spPr>
          <a:xfrm>
            <a:off x="2730909" y="901322"/>
            <a:ext cx="6730181" cy="571490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6" name="Flèche : haut 15">
            <a:extLst>
              <a:ext uri="{FF2B5EF4-FFF2-40B4-BE49-F238E27FC236}">
                <a16:creationId xmlns:a16="http://schemas.microsoft.com/office/drawing/2014/main" id="{9FFCC019-5531-5D31-284F-37936E32DE87}"/>
              </a:ext>
            </a:extLst>
          </p:cNvPr>
          <p:cNvSpPr/>
          <p:nvPr/>
        </p:nvSpPr>
        <p:spPr>
          <a:xfrm rot="5400000">
            <a:off x="5669648" y="4412025"/>
            <a:ext cx="179991" cy="4711959"/>
          </a:xfrm>
          <a:prstGeom prst="upArrow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7" name="Flèche : haut 16">
            <a:extLst>
              <a:ext uri="{FF2B5EF4-FFF2-40B4-BE49-F238E27FC236}">
                <a16:creationId xmlns:a16="http://schemas.microsoft.com/office/drawing/2014/main" id="{B11B4EF5-EAE0-FB3E-CDBA-60CD08C40AE4}"/>
              </a:ext>
            </a:extLst>
          </p:cNvPr>
          <p:cNvSpPr/>
          <p:nvPr/>
        </p:nvSpPr>
        <p:spPr>
          <a:xfrm>
            <a:off x="2539229" y="1492898"/>
            <a:ext cx="147987" cy="4572000"/>
          </a:xfrm>
          <a:prstGeom prst="upArrow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586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D8C92-9182-ABCE-2D5E-93027EB44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E79ABAF8-1BE6-C20C-6BC4-A589A04312CD}"/>
              </a:ext>
            </a:extLst>
          </p:cNvPr>
          <p:cNvSpPr txBox="1"/>
          <p:nvPr/>
        </p:nvSpPr>
        <p:spPr>
          <a:xfrm>
            <a:off x="380999" y="224812"/>
            <a:ext cx="543969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Selection : A Diversity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96B67E9-6695-D853-0046-C81068F9D10A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56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FE1370FA-8F95-C1CA-4D46-EEE8F2F3D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8183C98-DBFA-DEA4-4AD0-F6AF19021E6D}"/>
              </a:ext>
            </a:extLst>
          </p:cNvPr>
          <p:cNvGrpSpPr/>
          <p:nvPr/>
        </p:nvGrpSpPr>
        <p:grpSpPr>
          <a:xfrm>
            <a:off x="7577133" y="140123"/>
            <a:ext cx="658583" cy="616529"/>
            <a:chOff x="8140635" y="1863010"/>
            <a:chExt cx="1520890" cy="1334277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C2ADC5F4-72D3-BC04-EC31-8C54E6253425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2965D3-9BF3-20B5-D755-6EDDA6937815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721C9AEF-4866-B873-6133-4CFA0ABCE433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FCB67D-1985-7D20-5BB8-E247B044BD53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414D6F99-6744-1BDC-0CE2-87A6CB5CCA05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Connecteur : en arc 14">
                <a:extLst>
                  <a:ext uri="{FF2B5EF4-FFF2-40B4-BE49-F238E27FC236}">
                    <a16:creationId xmlns:a16="http://schemas.microsoft.com/office/drawing/2014/main" id="{1DDC87E6-B555-3164-18FB-7A5EE4CE8A90}"/>
                  </a:ext>
                </a:extLst>
              </p:cNvPr>
              <p:cNvCxnSpPr>
                <a:cxnSpLocks/>
                <a:stCxn id="12" idx="0"/>
                <a:endCxn id="13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Graphique 7" descr="Point d’interrogation avec un remplissage uni">
              <a:extLst>
                <a:ext uri="{FF2B5EF4-FFF2-40B4-BE49-F238E27FC236}">
                  <a16:creationId xmlns:a16="http://schemas.microsoft.com/office/drawing/2014/main" id="{87CB92A3-C055-3839-4C30-E3BF5B1D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85CD653-E4FD-41F2-2175-456F8982A304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6C69628-93EB-E113-61A6-D673A141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78" t="7308" r="12785" b="2043"/>
          <a:stretch>
            <a:fillRect/>
          </a:stretch>
        </p:blipFill>
        <p:spPr>
          <a:xfrm>
            <a:off x="2721175" y="999903"/>
            <a:ext cx="6749649" cy="571797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6" name="Flèche : haut 15">
            <a:extLst>
              <a:ext uri="{FF2B5EF4-FFF2-40B4-BE49-F238E27FC236}">
                <a16:creationId xmlns:a16="http://schemas.microsoft.com/office/drawing/2014/main" id="{04F41085-5027-7A1E-AB7F-5E52B32AAE7E}"/>
              </a:ext>
            </a:extLst>
          </p:cNvPr>
          <p:cNvSpPr/>
          <p:nvPr/>
        </p:nvSpPr>
        <p:spPr>
          <a:xfrm rot="5400000">
            <a:off x="5764962" y="4318719"/>
            <a:ext cx="179991" cy="4898571"/>
          </a:xfrm>
          <a:prstGeom prst="upArrow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7" name="Flèche : haut 16">
            <a:extLst>
              <a:ext uri="{FF2B5EF4-FFF2-40B4-BE49-F238E27FC236}">
                <a16:creationId xmlns:a16="http://schemas.microsoft.com/office/drawing/2014/main" id="{A92BA7C5-B9A2-C22B-5219-79B113A9B4F0}"/>
              </a:ext>
            </a:extLst>
          </p:cNvPr>
          <p:cNvSpPr/>
          <p:nvPr/>
        </p:nvSpPr>
        <p:spPr>
          <a:xfrm>
            <a:off x="2539229" y="1492898"/>
            <a:ext cx="147987" cy="4572000"/>
          </a:xfrm>
          <a:prstGeom prst="upArrow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62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1990B-4CB0-689F-4DF2-2130FEA0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0B4696B7-33C8-6A9C-6A6E-8215DA5EFB89}"/>
              </a:ext>
            </a:extLst>
          </p:cNvPr>
          <p:cNvSpPr txBox="1"/>
          <p:nvPr/>
        </p:nvSpPr>
        <p:spPr>
          <a:xfrm>
            <a:off x="380999" y="224812"/>
            <a:ext cx="62437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Selection : Population Size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31DFAD7-557E-C885-3B01-23F6A4279CBF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57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E0796C58-137F-D143-E4D5-4383DB3389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9807D18-5717-A92C-6B95-3C2F8DC99EAF}"/>
              </a:ext>
            </a:extLst>
          </p:cNvPr>
          <p:cNvGrpSpPr/>
          <p:nvPr/>
        </p:nvGrpSpPr>
        <p:grpSpPr>
          <a:xfrm>
            <a:off x="7577133" y="140123"/>
            <a:ext cx="658583" cy="616529"/>
            <a:chOff x="8140635" y="1863010"/>
            <a:chExt cx="1520890" cy="1334277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0C06F55-9F66-6405-04B6-E8FF50D0D9B2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D440FB9-CDA4-0C08-A71F-2DA9325045A4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9DE529-6266-E55E-9682-E55E6BA22288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127AAC-6612-6A4D-D375-FC919DEDBF8F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0FD8CAAD-1B4E-0C22-5912-3B708B567F51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Connecteur : en arc 14">
                <a:extLst>
                  <a:ext uri="{FF2B5EF4-FFF2-40B4-BE49-F238E27FC236}">
                    <a16:creationId xmlns:a16="http://schemas.microsoft.com/office/drawing/2014/main" id="{690DD6ED-CDC9-14A1-A81C-3315C892D439}"/>
                  </a:ext>
                </a:extLst>
              </p:cNvPr>
              <p:cNvCxnSpPr>
                <a:cxnSpLocks/>
                <a:stCxn id="12" idx="0"/>
                <a:endCxn id="13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Graphique 7" descr="Point d’interrogation avec un remplissage uni">
              <a:extLst>
                <a:ext uri="{FF2B5EF4-FFF2-40B4-BE49-F238E27FC236}">
                  <a16:creationId xmlns:a16="http://schemas.microsoft.com/office/drawing/2014/main" id="{6A3B7EA5-79B4-70C7-A0AD-11EB44189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4B498AD-9540-54E3-3C4C-3F8D159F7A88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69C2B55A-8D47-4165-0D03-26513B7941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49" r="7467"/>
          <a:stretch>
            <a:fillRect/>
          </a:stretch>
        </p:blipFill>
        <p:spPr>
          <a:xfrm>
            <a:off x="2679977" y="935457"/>
            <a:ext cx="6832045" cy="582561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6" name="Flèche : haut 15">
            <a:extLst>
              <a:ext uri="{FF2B5EF4-FFF2-40B4-BE49-F238E27FC236}">
                <a16:creationId xmlns:a16="http://schemas.microsoft.com/office/drawing/2014/main" id="{499FE5B3-CA4E-EAC8-EE52-1ABE9594E869}"/>
              </a:ext>
            </a:extLst>
          </p:cNvPr>
          <p:cNvSpPr/>
          <p:nvPr/>
        </p:nvSpPr>
        <p:spPr>
          <a:xfrm rot="5400000">
            <a:off x="5778958" y="4332715"/>
            <a:ext cx="179991" cy="4870579"/>
          </a:xfrm>
          <a:prstGeom prst="upArrow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7" name="Flèche : haut 16">
            <a:extLst>
              <a:ext uri="{FF2B5EF4-FFF2-40B4-BE49-F238E27FC236}">
                <a16:creationId xmlns:a16="http://schemas.microsoft.com/office/drawing/2014/main" id="{8C34A7F0-03E2-18E9-122E-F63C1628F108}"/>
              </a:ext>
            </a:extLst>
          </p:cNvPr>
          <p:cNvSpPr/>
          <p:nvPr/>
        </p:nvSpPr>
        <p:spPr>
          <a:xfrm>
            <a:off x="2475217" y="1492898"/>
            <a:ext cx="147987" cy="4572000"/>
          </a:xfrm>
          <a:prstGeom prst="upArrow">
            <a:avLst/>
          </a:prstGeom>
          <a:noFill/>
          <a:ln w="19050" cmpd="sng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32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8077-02CF-9B50-22FF-BB5FF1DA6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D3A6CB19-D2DC-67B2-7B73-C3A318C39CAF}"/>
              </a:ext>
            </a:extLst>
          </p:cNvPr>
          <p:cNvSpPr txBox="1"/>
          <p:nvPr/>
        </p:nvSpPr>
        <p:spPr>
          <a:xfrm>
            <a:off x="380998" y="224812"/>
            <a:ext cx="732608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Selection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AB55504F-0E89-95A7-1D59-47EC12873C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7821" y="654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1E98DD0-6D48-344C-7505-6C3D1D60F417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58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3F5A90-112C-CFD2-EDBA-6206FD7D932A}"/>
              </a:ext>
            </a:extLst>
          </p:cNvPr>
          <p:cNvSpPr txBox="1"/>
          <p:nvPr/>
        </p:nvSpPr>
        <p:spPr>
          <a:xfrm>
            <a:off x="750936" y="1493398"/>
            <a:ext cx="10690128" cy="36317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The more deleterious mutations are, the more the X-to-A ratio is decreased</a:t>
            </a:r>
          </a:p>
          <a:p>
            <a:pPr algn="ctr">
              <a:spcBef>
                <a:spcPts val="1150"/>
              </a:spcBef>
            </a:pPr>
            <a:endParaRPr lang="en-US" sz="2800" b="1" noProof="0" dirty="0"/>
          </a:p>
          <a:p>
            <a:pPr algn="ctr">
              <a:spcBef>
                <a:spcPts val="1150"/>
              </a:spcBef>
            </a:pPr>
            <a:r>
              <a:rPr lang="en-US" sz="2800" b="1" noProof="0" dirty="0"/>
              <a:t>The higher the deleterious mutations proportion is, the more the X-to-A ratio is decreased</a:t>
            </a:r>
          </a:p>
          <a:p>
            <a:pPr algn="ctr">
              <a:spcBef>
                <a:spcPts val="1150"/>
              </a:spcBef>
            </a:pPr>
            <a:endParaRPr lang="en-US" sz="2800" b="1" noProof="0" dirty="0"/>
          </a:p>
          <a:p>
            <a:pPr algn="ctr">
              <a:spcBef>
                <a:spcPts val="1150"/>
              </a:spcBef>
            </a:pPr>
            <a:r>
              <a:rPr lang="en-US" sz="2800" noProof="0" dirty="0"/>
              <a:t>Selection decreases also the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290719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7C5C-62A0-FCBE-C008-F5CA19D6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34AB3D-AD04-9CBF-9A8E-5672FC6FC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0F75B9C-8A91-D6E0-966D-328BD1155B6C}"/>
              </a:ext>
            </a:extLst>
          </p:cNvPr>
          <p:cNvSpPr txBox="1"/>
          <p:nvPr/>
        </p:nvSpPr>
        <p:spPr>
          <a:xfrm>
            <a:off x="11761236" y="6386966"/>
            <a:ext cx="23793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748C4C-54CC-EC81-ECC1-0D8AA47E5CE1}"/>
              </a:ext>
            </a:extLst>
          </p:cNvPr>
          <p:cNvSpPr txBox="1"/>
          <p:nvPr/>
        </p:nvSpPr>
        <p:spPr>
          <a:xfrm>
            <a:off x="617897" y="2875002"/>
            <a:ext cx="10956205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3600" noProof="0" dirty="0"/>
              <a:t>What forces or processus may influence the X-to-A ratio of a population ?	</a:t>
            </a:r>
            <a:r>
              <a:rPr lang="en-US" sz="240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00710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7FF20-88F7-D4A7-4659-C79A55F02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B12134-F549-D57D-52FD-24247AEEE5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353667-C99F-079F-39F7-4D99EE9E184F}"/>
              </a:ext>
            </a:extLst>
          </p:cNvPr>
          <p:cNvSpPr txBox="1"/>
          <p:nvPr/>
        </p:nvSpPr>
        <p:spPr>
          <a:xfrm>
            <a:off x="1598645" y="3152001"/>
            <a:ext cx="899471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/>
            <a:r>
              <a:rPr lang="en-US" sz="3600" b="1" noProof="0" dirty="0"/>
              <a:t>IV. 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1D7516-BC00-7A6B-197E-721FE74B2AB5}"/>
              </a:ext>
            </a:extLst>
          </p:cNvPr>
          <p:cNvSpPr txBox="1"/>
          <p:nvPr/>
        </p:nvSpPr>
        <p:spPr>
          <a:xfrm>
            <a:off x="11641394" y="6386966"/>
            <a:ext cx="550606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8655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6CEC-BB90-6A0C-4628-50948A2C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B13EA346-E838-F1A4-0B11-15CAA281FDFB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Forces and Diversity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3D0D681-FD99-A08D-715C-6756323216C4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62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63ABDFE8-B09B-86E4-02F8-3B82F78F77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11F1A6-5CB3-B33D-D880-5FC8C11166E9}"/>
              </a:ext>
            </a:extLst>
          </p:cNvPr>
          <p:cNvSpPr txBox="1"/>
          <p:nvPr/>
        </p:nvSpPr>
        <p:spPr>
          <a:xfrm>
            <a:off x="947739" y="1661349"/>
            <a:ext cx="10690128" cy="33547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2800" b="1" noProof="0" dirty="0"/>
              <a:t>2 Sex-biased processes </a:t>
            </a:r>
            <a:r>
              <a:rPr lang="en-US" sz="2800" noProof="0" dirty="0"/>
              <a:t>affect the X-to-A ratio</a:t>
            </a:r>
            <a:r>
              <a:rPr lang="en-US" sz="2800" b="1" noProof="0" dirty="0"/>
              <a:t>:</a:t>
            </a:r>
          </a:p>
          <a:p>
            <a:pPr marL="914400" lvl="1" indent="-457200">
              <a:spcBef>
                <a:spcPts val="1150"/>
              </a:spcBef>
              <a:buFontTx/>
              <a:buChar char="-"/>
            </a:pPr>
            <a:r>
              <a:rPr lang="en-US" sz="2800" b="1" noProof="0" dirty="0"/>
              <a:t>Reproductive Skew in males </a:t>
            </a:r>
            <a:r>
              <a:rPr lang="en-US" sz="2800" noProof="0" dirty="0"/>
              <a:t>increases it</a:t>
            </a:r>
          </a:p>
          <a:p>
            <a:pPr marL="914400" lvl="1" indent="-457200">
              <a:spcBef>
                <a:spcPts val="1150"/>
              </a:spcBef>
              <a:buFontTx/>
              <a:buChar char="-"/>
            </a:pPr>
            <a:r>
              <a:rPr lang="en-US" sz="2800" b="1" noProof="0" dirty="0"/>
              <a:t>Hybridization </a:t>
            </a:r>
            <a:r>
              <a:rPr lang="en-US" sz="2800" noProof="0" dirty="0"/>
              <a:t>decreases it</a:t>
            </a:r>
          </a:p>
          <a:p>
            <a:pPr>
              <a:spcBef>
                <a:spcPts val="1150"/>
              </a:spcBef>
            </a:pPr>
            <a:endParaRPr lang="en-US" sz="2800" b="1" noProof="0" dirty="0"/>
          </a:p>
          <a:p>
            <a:pPr>
              <a:spcBef>
                <a:spcPts val="1150"/>
              </a:spcBef>
            </a:pPr>
            <a:r>
              <a:rPr lang="en-US" sz="2800" b="1" noProof="0" dirty="0"/>
              <a:t>Selection on X </a:t>
            </a:r>
            <a:r>
              <a:rPr lang="en-US" sz="2800" noProof="0" dirty="0"/>
              <a:t>decreases the ratio</a:t>
            </a:r>
          </a:p>
          <a:p>
            <a:pPr>
              <a:spcBef>
                <a:spcPts val="1150"/>
              </a:spcBef>
            </a:pPr>
            <a:endParaRPr lang="en-US" sz="2800" noProof="0" dirty="0"/>
          </a:p>
        </p:txBody>
      </p:sp>
      <p:pic>
        <p:nvPicPr>
          <p:cNvPr id="5" name="Graphique 4" descr="Flèche vers le bas avec un remplissage uni">
            <a:extLst>
              <a:ext uri="{FF2B5EF4-FFF2-40B4-BE49-F238E27FC236}">
                <a16:creationId xmlns:a16="http://schemas.microsoft.com/office/drawing/2014/main" id="{8E75C9A3-11C2-4706-894E-D1C66287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07449">
            <a:off x="8730231" y="2246067"/>
            <a:ext cx="384185" cy="384185"/>
          </a:xfrm>
          <a:prstGeom prst="rect">
            <a:avLst/>
          </a:prstGeom>
        </p:spPr>
      </p:pic>
      <p:pic>
        <p:nvPicPr>
          <p:cNvPr id="6" name="Graphique 5" descr="Flèche vers le bas avec un remplissage uni">
            <a:extLst>
              <a:ext uri="{FF2B5EF4-FFF2-40B4-BE49-F238E27FC236}">
                <a16:creationId xmlns:a16="http://schemas.microsoft.com/office/drawing/2014/main" id="{A65DA150-E8AA-A54A-C41A-0BED5F092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019670">
            <a:off x="6361127" y="2854250"/>
            <a:ext cx="384185" cy="384185"/>
          </a:xfrm>
          <a:prstGeom prst="rect">
            <a:avLst/>
          </a:prstGeom>
        </p:spPr>
      </p:pic>
      <p:pic>
        <p:nvPicPr>
          <p:cNvPr id="7" name="Graphique 6" descr="Flèche vers le bas avec un remplissage uni">
            <a:extLst>
              <a:ext uri="{FF2B5EF4-FFF2-40B4-BE49-F238E27FC236}">
                <a16:creationId xmlns:a16="http://schemas.microsoft.com/office/drawing/2014/main" id="{CBF78D07-A9BF-8084-99A4-5ACC9E76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019670">
            <a:off x="6770905" y="3981866"/>
            <a:ext cx="384185" cy="38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88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2702-5A66-3C5A-F791-A3351F6D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FD7F6F5C-9383-E234-8B14-44FFB297A571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Present Work Limits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26BD99C-6B7C-BBED-DFE2-705BA743FFE6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63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3D42ACA6-7F0C-33DA-D05F-E04B8EDBCA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3C120E-DC02-DD0B-1113-9E113C1A3D35}"/>
              </a:ext>
            </a:extLst>
          </p:cNvPr>
          <p:cNvSpPr txBox="1"/>
          <p:nvPr/>
        </p:nvSpPr>
        <p:spPr>
          <a:xfrm>
            <a:off x="1097029" y="1397674"/>
            <a:ext cx="10690128" cy="40626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457200" indent="-457200">
              <a:spcBef>
                <a:spcPts val="1150"/>
              </a:spcBef>
              <a:buFontTx/>
              <a:buChar char="-"/>
            </a:pPr>
            <a:r>
              <a:rPr lang="en-US" sz="2800" noProof="0" dirty="0"/>
              <a:t>Population Rescaling </a:t>
            </a:r>
          </a:p>
          <a:p>
            <a:pPr marL="457200" indent="-457200">
              <a:spcBef>
                <a:spcPts val="1150"/>
              </a:spcBef>
              <a:buFontTx/>
              <a:buChar char="-"/>
            </a:pPr>
            <a:endParaRPr lang="en-US" sz="2800" noProof="0" dirty="0"/>
          </a:p>
          <a:p>
            <a:pPr marL="457200" indent="-457200">
              <a:spcBef>
                <a:spcPts val="1150"/>
              </a:spcBef>
              <a:buFontTx/>
              <a:buChar char="-"/>
            </a:pPr>
            <a:r>
              <a:rPr lang="en-US" sz="2800" noProof="0" dirty="0"/>
              <a:t>Burn-in Period changes with different processes</a:t>
            </a:r>
          </a:p>
          <a:p>
            <a:pPr marL="457200" indent="-457200">
              <a:spcBef>
                <a:spcPts val="1150"/>
              </a:spcBef>
              <a:buFontTx/>
              <a:buChar char="-"/>
            </a:pPr>
            <a:endParaRPr lang="en-US" sz="2800" noProof="0" dirty="0"/>
          </a:p>
          <a:p>
            <a:pPr marL="457200" indent="-457200">
              <a:spcBef>
                <a:spcPts val="1150"/>
              </a:spcBef>
              <a:buFontTx/>
              <a:buChar char="-"/>
            </a:pPr>
            <a:r>
              <a:rPr lang="en-US" sz="2800" noProof="0" dirty="0"/>
              <a:t>Missing some forces on the X-to-A ratio</a:t>
            </a:r>
          </a:p>
          <a:p>
            <a:pPr marL="457200" indent="-457200">
              <a:spcBef>
                <a:spcPts val="1150"/>
              </a:spcBef>
              <a:buFontTx/>
              <a:buChar char="-"/>
            </a:pPr>
            <a:endParaRPr lang="en-US" sz="2800" noProof="0" dirty="0"/>
          </a:p>
          <a:p>
            <a:pPr marL="457200" indent="-457200">
              <a:spcBef>
                <a:spcPts val="1150"/>
              </a:spcBef>
              <a:buFontTx/>
              <a:buChar char="-"/>
            </a:pPr>
            <a:r>
              <a:rPr lang="en-US" sz="2800" noProof="0" dirty="0"/>
              <a:t>Lack of Data for field study–informed Modeling</a:t>
            </a:r>
          </a:p>
        </p:txBody>
      </p:sp>
    </p:spTree>
    <p:extLst>
      <p:ext uri="{BB962C8B-B14F-4D97-AF65-F5344CB8AC3E}">
        <p14:creationId xmlns:p14="http://schemas.microsoft.com/office/powerpoint/2010/main" val="3969695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1B4C-C174-FC25-0045-5C28CC120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8D00CB62-D8C8-D185-E503-B30E9B6A3062}"/>
              </a:ext>
            </a:extLst>
          </p:cNvPr>
          <p:cNvSpPr txBox="1"/>
          <p:nvPr/>
        </p:nvSpPr>
        <p:spPr>
          <a:xfrm>
            <a:off x="380999" y="224812"/>
            <a:ext cx="4918588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3600" b="1" noProof="0" dirty="0"/>
              <a:t>Next Steps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E454324-F892-F79E-BE78-0AEC776A076B}"/>
              </a:ext>
            </a:extLst>
          </p:cNvPr>
          <p:cNvSpPr txBox="1"/>
          <p:nvPr/>
        </p:nvSpPr>
        <p:spPr>
          <a:xfrm>
            <a:off x="11691257" y="6386966"/>
            <a:ext cx="50074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64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D36F3DB2-E918-4A71-C445-4BF313C5D9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670B91F-AF65-AB93-F2D2-8CB9868EB89C}"/>
              </a:ext>
            </a:extLst>
          </p:cNvPr>
          <p:cNvSpPr txBox="1"/>
          <p:nvPr/>
        </p:nvSpPr>
        <p:spPr>
          <a:xfrm>
            <a:off x="947739" y="1344108"/>
            <a:ext cx="10690128" cy="38472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457200" indent="-457200" algn="ctr">
              <a:spcBef>
                <a:spcPts val="1150"/>
              </a:spcBef>
              <a:buFont typeface="Symbol" panose="05050102010706020507" pitchFamily="18" charset="2"/>
              <a:buChar char="Þ"/>
            </a:pPr>
            <a:r>
              <a:rPr lang="en-US" sz="3200" b="1" noProof="0" dirty="0"/>
              <a:t> Keep Using SLiM </a:t>
            </a:r>
          </a:p>
          <a:p>
            <a:pPr>
              <a:spcBef>
                <a:spcPts val="1150"/>
              </a:spcBef>
            </a:pPr>
            <a:endParaRPr lang="en-US" sz="2800" b="1" noProof="0" dirty="0"/>
          </a:p>
          <a:p>
            <a:pPr>
              <a:spcBef>
                <a:spcPts val="1150"/>
              </a:spcBef>
            </a:pPr>
            <a:r>
              <a:rPr lang="en-US" sz="2800" noProof="0" dirty="0"/>
              <a:t>	Many forces in same simulations :</a:t>
            </a:r>
          </a:p>
          <a:p>
            <a:pPr>
              <a:spcBef>
                <a:spcPts val="1150"/>
              </a:spcBef>
            </a:pPr>
            <a:r>
              <a:rPr lang="en-US" sz="2800" noProof="0" dirty="0"/>
              <a:t>		- Reproductive skew Vs Selection</a:t>
            </a:r>
            <a:br>
              <a:rPr lang="en-US" sz="2800" noProof="0" dirty="0"/>
            </a:br>
            <a:r>
              <a:rPr lang="en-US" sz="2800" noProof="0" dirty="0"/>
              <a:t>		- Hybridization Vs Selection</a:t>
            </a:r>
          </a:p>
          <a:p>
            <a:pPr>
              <a:spcBef>
                <a:spcPts val="1150"/>
              </a:spcBef>
            </a:pPr>
            <a:endParaRPr lang="en-US" sz="2800" noProof="0" dirty="0"/>
          </a:p>
          <a:p>
            <a:pPr>
              <a:spcBef>
                <a:spcPts val="1150"/>
              </a:spcBef>
            </a:pPr>
            <a:r>
              <a:rPr lang="en-US" sz="2800" noProof="0" dirty="0"/>
              <a:t>	New assumptions to simulate forces</a:t>
            </a:r>
          </a:p>
        </p:txBody>
      </p:sp>
    </p:spTree>
    <p:extLst>
      <p:ext uri="{BB962C8B-B14F-4D97-AF65-F5344CB8AC3E}">
        <p14:creationId xmlns:p14="http://schemas.microsoft.com/office/powerpoint/2010/main" val="1642600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872B8-FE4B-A7A4-44E7-CA091C878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C7BD524-B97B-BEDB-2F90-17F53175CFD0}"/>
              </a:ext>
            </a:extLst>
          </p:cNvPr>
          <p:cNvSpPr txBox="1"/>
          <p:nvPr/>
        </p:nvSpPr>
        <p:spPr>
          <a:xfrm>
            <a:off x="11641394" y="6386966"/>
            <a:ext cx="550606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65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8D2A71-DB48-B6A2-98E6-F2B03B71B79C}"/>
              </a:ext>
            </a:extLst>
          </p:cNvPr>
          <p:cNvSpPr txBox="1"/>
          <p:nvPr/>
        </p:nvSpPr>
        <p:spPr>
          <a:xfrm>
            <a:off x="4273959" y="615443"/>
            <a:ext cx="3644081" cy="6771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en-US" sz="4400" b="1" noProof="0" dirty="0"/>
              <a:t>Thank You !!!</a:t>
            </a:r>
          </a:p>
        </p:txBody>
      </p:sp>
      <p:pic>
        <p:nvPicPr>
          <p:cNvPr id="8" name="Image 7" descr="Une image contenant Graphique, Police, graphisme, symbole&#10;&#10;Le contenu généré par l’IA peut être incorrect.">
            <a:extLst>
              <a:ext uri="{FF2B5EF4-FFF2-40B4-BE49-F238E27FC236}">
                <a16:creationId xmlns:a16="http://schemas.microsoft.com/office/drawing/2014/main" id="{CCF78BA8-3D1D-201C-6353-D60F37E9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773" y="5548066"/>
            <a:ext cx="4351848" cy="1208428"/>
          </a:xfrm>
          <a:prstGeom prst="rect">
            <a:avLst/>
          </a:prstGeom>
        </p:spPr>
      </p:pic>
      <p:pic>
        <p:nvPicPr>
          <p:cNvPr id="11" name="Image 10" descr="Une image contenant Polic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505B82A7-B470-BF31-D26C-6C73FFF64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20" y="5670981"/>
            <a:ext cx="5763780" cy="106985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F84F8E5-FE05-399D-FD2C-94CCAC05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919" y="1036520"/>
            <a:ext cx="1489778" cy="22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009A9E4-5749-57AA-2E48-69C03BBB797F}"/>
              </a:ext>
            </a:extLst>
          </p:cNvPr>
          <p:cNvSpPr txBox="1"/>
          <p:nvPr/>
        </p:nvSpPr>
        <p:spPr>
          <a:xfrm>
            <a:off x="1718616" y="2575685"/>
            <a:ext cx="3546863" cy="29879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noProof="0" dirty="0"/>
              <a:t>My Internship advisors :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400" noProof="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Iker Rivas-Gonzalez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400" b="1" noProof="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Jenny Tung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400" b="1" noProof="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Pierre Gerard</a:t>
            </a:r>
          </a:p>
        </p:txBody>
      </p:sp>
      <p:pic>
        <p:nvPicPr>
          <p:cNvPr id="16" name="Image 15" descr="Une image contenant intérieur, personne, mur, habits&#10;&#10;Le contenu généré par l’IA peut être incorrect.">
            <a:extLst>
              <a:ext uri="{FF2B5EF4-FFF2-40B4-BE49-F238E27FC236}">
                <a16:creationId xmlns:a16="http://schemas.microsoft.com/office/drawing/2014/main" id="{4DAF61EA-8C27-9435-D04E-014E3363CF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205" b="15699"/>
          <a:stretch>
            <a:fillRect/>
          </a:stretch>
        </p:blipFill>
        <p:spPr>
          <a:xfrm>
            <a:off x="10450044" y="3457750"/>
            <a:ext cx="1512903" cy="2090316"/>
          </a:xfrm>
          <a:prstGeom prst="rect">
            <a:avLst/>
          </a:prstGeom>
        </p:spPr>
      </p:pic>
      <p:pic>
        <p:nvPicPr>
          <p:cNvPr id="17" name="Graphique 16" descr="Feux d’artifice contour">
            <a:extLst>
              <a:ext uri="{FF2B5EF4-FFF2-40B4-BE49-F238E27FC236}">
                <a16:creationId xmlns:a16="http://schemas.microsoft.com/office/drawing/2014/main" id="{6216BED1-9C83-803E-8D6C-80E9937AD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6532" y="101506"/>
            <a:ext cx="1404330" cy="1404330"/>
          </a:xfrm>
          <a:prstGeom prst="rect">
            <a:avLst/>
          </a:prstGeom>
        </p:spPr>
      </p:pic>
      <p:pic>
        <p:nvPicPr>
          <p:cNvPr id="18" name="Graphique 17" descr="Feux d’artifice contour">
            <a:extLst>
              <a:ext uri="{FF2B5EF4-FFF2-40B4-BE49-F238E27FC236}">
                <a16:creationId xmlns:a16="http://schemas.microsoft.com/office/drawing/2014/main" id="{BAB6BD4F-B149-5D62-6BE6-9B64B1B86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1137" y="101506"/>
            <a:ext cx="1404330" cy="14043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02A4C3-CEBB-03A3-D6E5-66D08B70BDEA}"/>
              </a:ext>
            </a:extLst>
          </p:cNvPr>
          <p:cNvSpPr txBox="1"/>
          <p:nvPr/>
        </p:nvSpPr>
        <p:spPr>
          <a:xfrm>
            <a:off x="587135" y="1809928"/>
            <a:ext cx="67094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0" dirty="0"/>
              <a:t>The </a:t>
            </a:r>
            <a:r>
              <a:rPr lang="en-US" sz="2400" b="1" noProof="0" dirty="0" err="1"/>
              <a:t>PrimEvo</a:t>
            </a:r>
            <a:r>
              <a:rPr lang="en-US" sz="2400" b="1" noProof="0" dirty="0"/>
              <a:t> Department </a:t>
            </a:r>
            <a:r>
              <a:rPr lang="en-US" sz="2400" noProof="0" dirty="0"/>
              <a:t>for the welcoming ! </a:t>
            </a:r>
          </a:p>
        </p:txBody>
      </p:sp>
      <p:pic>
        <p:nvPicPr>
          <p:cNvPr id="7" name="Graphique 6" descr="Tarte contour">
            <a:extLst>
              <a:ext uri="{FF2B5EF4-FFF2-40B4-BE49-F238E27FC236}">
                <a16:creationId xmlns:a16="http://schemas.microsoft.com/office/drawing/2014/main" id="{7CB6314F-65B2-4474-671A-32AC4BE4E9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58" y="4204121"/>
            <a:ext cx="1466860" cy="146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95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9CDF-3C46-0074-C059-8152B5EA1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332AA7F-6C4F-74CC-816B-0F3C63F0C9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9849BFE-5911-8ABF-82B3-D957C1214E6C}"/>
              </a:ext>
            </a:extLst>
          </p:cNvPr>
          <p:cNvSpPr txBox="1"/>
          <p:nvPr/>
        </p:nvSpPr>
        <p:spPr>
          <a:xfrm>
            <a:off x="1598645" y="3152001"/>
            <a:ext cx="899471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/>
            <a:r>
              <a:rPr lang="en-US" sz="3600" b="1" noProof="0" dirty="0"/>
              <a:t>V. Annexes</a:t>
            </a:r>
          </a:p>
        </p:txBody>
      </p:sp>
    </p:spTree>
    <p:extLst>
      <p:ext uri="{BB962C8B-B14F-4D97-AF65-F5344CB8AC3E}">
        <p14:creationId xmlns:p14="http://schemas.microsoft.com/office/powerpoint/2010/main" val="27995573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0C6E-0601-8B39-B741-1AA3E418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03BA0B-45BD-D20E-550C-E573CF880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CAC479-797F-6EA4-47DB-EBF746F4660B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Mind Map Simulations</a:t>
            </a:r>
          </a:p>
        </p:txBody>
      </p:sp>
      <p:pic>
        <p:nvPicPr>
          <p:cNvPr id="3" name="Image 2" descr="Une image contenant texte, diagramme,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0E64C14B-F9E1-F3A8-036F-A4ECCC6B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33" y="618076"/>
            <a:ext cx="9566339" cy="62365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868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2DA85-14FF-0710-D983-EC7DFFCEA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06CE90-0B27-CC3F-5B3D-0FA6D88A67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86D4D3-D668-6979-3FAC-FC46FD312566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WF : Number of Ticks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2887F3-1A29-F874-5E9C-7F4285F5A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1" y="833128"/>
            <a:ext cx="5283610" cy="2641805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064442-81F6-6A7E-3E14-16AF64A7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655" y="833127"/>
            <a:ext cx="5283610" cy="2641805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9485CCD-3166-3D09-59DF-6FDAB069C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61" y="3750669"/>
            <a:ext cx="5283610" cy="2641805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AD41EB-DA14-E180-694E-F1B1E2332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655" y="3750669"/>
            <a:ext cx="5283608" cy="2641804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D74BB830-DDAE-A47A-7BB6-233976FA9640}"/>
              </a:ext>
            </a:extLst>
          </p:cNvPr>
          <p:cNvGrpSpPr/>
          <p:nvPr/>
        </p:nvGrpSpPr>
        <p:grpSpPr>
          <a:xfrm>
            <a:off x="10108726" y="17174"/>
            <a:ext cx="658583" cy="616529"/>
            <a:chOff x="1324172" y="3544028"/>
            <a:chExt cx="1520890" cy="1334277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A08B9562-67FF-F6C0-C82C-3081E75CED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20C797-27F6-911D-32FB-63146C6BC8B9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6006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F580-F3D8-4202-0E07-DFE9D496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F59149-E3DB-D5A8-DDB7-F8F73E7843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2A42BB-0F15-8019-76A3-AA22479EC542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Life Tables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90DC907-D4BD-1DF9-905E-3B06C4EA832E}"/>
              </a:ext>
            </a:extLst>
          </p:cNvPr>
          <p:cNvGrpSpPr/>
          <p:nvPr/>
        </p:nvGrpSpPr>
        <p:grpSpPr>
          <a:xfrm>
            <a:off x="8392366" y="25262"/>
            <a:ext cx="658583" cy="616529"/>
            <a:chOff x="8140635" y="1863010"/>
            <a:chExt cx="1520890" cy="1334277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5E52C74E-20CE-A7BF-8E20-C27858C59D26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C032DC-B761-7A52-0288-F6341FFCF494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3C69CEB6-FF39-39BF-42EC-28A51FBA339B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AE1E73-C89C-74B3-A4F7-6E56ECC6C58C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lèche : droite 17">
                <a:extLst>
                  <a:ext uri="{FF2B5EF4-FFF2-40B4-BE49-F238E27FC236}">
                    <a16:creationId xmlns:a16="http://schemas.microsoft.com/office/drawing/2014/main" id="{FBD261EF-B8F5-5FA3-67D1-5C8FAB4D5224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Connecteur : en arc 18">
                <a:extLst>
                  <a:ext uri="{FF2B5EF4-FFF2-40B4-BE49-F238E27FC236}">
                    <a16:creationId xmlns:a16="http://schemas.microsoft.com/office/drawing/2014/main" id="{DAD76E73-D784-CC5F-DCB7-41FACB0349C7}"/>
                  </a:ext>
                </a:extLst>
              </p:cNvPr>
              <p:cNvCxnSpPr>
                <a:cxnSpLocks/>
                <a:stCxn id="16" idx="0"/>
                <a:endCxn id="17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Graphique 5" descr="Point d’interrogation avec un remplissage uni">
              <a:extLst>
                <a:ext uri="{FF2B5EF4-FFF2-40B4-BE49-F238E27FC236}">
                  <a16:creationId xmlns:a16="http://schemas.microsoft.com/office/drawing/2014/main" id="{29A4B80C-3060-1B1A-6589-6B6AA8097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FDEA756-31FF-101F-205C-60A73BBC2547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21" name="Image 20" descr="Une image contenant texte, document, Parallèle, nombre&#10;&#10;Le contenu généré par l’IA peut être incorrect.">
            <a:extLst>
              <a:ext uri="{FF2B5EF4-FFF2-40B4-BE49-F238E27FC236}">
                <a16:creationId xmlns:a16="http://schemas.microsoft.com/office/drawing/2014/main" id="{99350F5A-17E3-492A-AB73-C49262438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509" y="392496"/>
            <a:ext cx="4266979" cy="654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B4985C6-E13C-5B2B-D873-0A258101B7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163"/>
          <a:stretch>
            <a:fillRect/>
          </a:stretch>
        </p:blipFill>
        <p:spPr>
          <a:xfrm>
            <a:off x="0" y="2222090"/>
            <a:ext cx="4013846" cy="16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12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67D92-913A-2B40-3783-BEA3F146C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899F153-C9EF-7513-2D1D-594B59C13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5AE209-9AA8-87B1-A31D-252569BCD058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Sex Ratio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BA6613-3D0C-5D47-0C77-64C95881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34" y="745704"/>
            <a:ext cx="6002966" cy="30014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5F40105-1C66-D391-80F2-67B898AEA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322"/>
            <a:ext cx="6002967" cy="30014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BC1F4DC-B5D1-539C-2115-3602AF860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745704"/>
            <a:ext cx="6002966" cy="30014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6B05598-3042-FB0A-1F77-88D7E973C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033" y="3874323"/>
            <a:ext cx="6002965" cy="30014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FD36DA3E-BFCB-2A71-50AF-7EF2A7CD5223}"/>
              </a:ext>
            </a:extLst>
          </p:cNvPr>
          <p:cNvGrpSpPr/>
          <p:nvPr/>
        </p:nvGrpSpPr>
        <p:grpSpPr>
          <a:xfrm>
            <a:off x="9084566" y="32769"/>
            <a:ext cx="658583" cy="615243"/>
            <a:chOff x="1101793" y="1838131"/>
            <a:chExt cx="1520890" cy="1334277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D6E9EF2-0EDB-AB6F-70DF-F61B5CEA0E7B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59466ADB-23A1-4062-BCFF-7B9838884382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32" name="Groupe 31">
                  <a:extLst>
                    <a:ext uri="{FF2B5EF4-FFF2-40B4-BE49-F238E27FC236}">
                      <a16:creationId xmlns:a16="http://schemas.microsoft.com/office/drawing/2014/main" id="{43BF65E6-36FD-328C-CE73-8260230CA1FB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DDCCA088-31EA-A9D4-B91C-7A36F4E66496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E15D6788-7AFC-6536-9C9E-8808E55014EE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4032455E-0E7E-B372-121C-ABDD2F2D4D69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" name="Flèche : droite 30">
                <a:extLst>
                  <a:ext uri="{FF2B5EF4-FFF2-40B4-BE49-F238E27FC236}">
                    <a16:creationId xmlns:a16="http://schemas.microsoft.com/office/drawing/2014/main" id="{C2AEACA0-A11F-78AB-F008-710BD014E9C5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2A315C-42F6-B1B1-D945-BC0122820D1A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E469F23-4A6C-8E77-5B41-3E2C77BEC0FA}"/>
              </a:ext>
            </a:extLst>
          </p:cNvPr>
          <p:cNvGrpSpPr/>
          <p:nvPr/>
        </p:nvGrpSpPr>
        <p:grpSpPr>
          <a:xfrm>
            <a:off x="9855586" y="43801"/>
            <a:ext cx="658583" cy="615700"/>
            <a:chOff x="5306280" y="1855235"/>
            <a:chExt cx="1520890" cy="133427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574A264-1D53-7C99-5442-44EA9E75850D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051B119D-3B2D-A26A-66D6-872838EE9D45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1B3248A-E144-C97D-AE6A-6C0D7462D693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40" name="Flèche : droite 39">
              <a:extLst>
                <a:ext uri="{FF2B5EF4-FFF2-40B4-BE49-F238E27FC236}">
                  <a16:creationId xmlns:a16="http://schemas.microsoft.com/office/drawing/2014/main" id="{F169B1E1-90E8-90E3-6BE2-D95B0FD77D8A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necteur : en arc 40">
              <a:extLst>
                <a:ext uri="{FF2B5EF4-FFF2-40B4-BE49-F238E27FC236}">
                  <a16:creationId xmlns:a16="http://schemas.microsoft.com/office/drawing/2014/main" id="{C3D737B5-CAEB-0600-ADE6-FB984DD58842}"/>
                </a:ext>
              </a:extLst>
            </p:cNvPr>
            <p:cNvCxnSpPr>
              <a:cxnSpLocks/>
              <a:stCxn id="38" idx="0"/>
              <a:endCxn id="39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31C8FA2-894C-ACA0-13C2-102B4D607849}"/>
              </a:ext>
            </a:extLst>
          </p:cNvPr>
          <p:cNvGrpSpPr/>
          <p:nvPr/>
        </p:nvGrpSpPr>
        <p:grpSpPr>
          <a:xfrm>
            <a:off x="10634121" y="42972"/>
            <a:ext cx="658583" cy="616529"/>
            <a:chOff x="8140635" y="1863010"/>
            <a:chExt cx="1520890" cy="1334277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5A8E2ABC-E91B-18B1-604E-CA66EE90EE70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A47B13-EC52-D38B-2AE5-4971998925AF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242C6F09-E077-E4DC-54A9-0BA73B9E4EA8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3204E0E-B776-3176-2F3E-74232D09A2BD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Flèche : droite 48">
                <a:extLst>
                  <a:ext uri="{FF2B5EF4-FFF2-40B4-BE49-F238E27FC236}">
                    <a16:creationId xmlns:a16="http://schemas.microsoft.com/office/drawing/2014/main" id="{AA9B8F43-8521-08F9-E179-D7B9978DB402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0" name="Connecteur : en arc 49">
                <a:extLst>
                  <a:ext uri="{FF2B5EF4-FFF2-40B4-BE49-F238E27FC236}">
                    <a16:creationId xmlns:a16="http://schemas.microsoft.com/office/drawing/2014/main" id="{7FB45065-EC27-D8A7-67F4-DF283FB3EAEC}"/>
                  </a:ext>
                </a:extLst>
              </p:cNvPr>
              <p:cNvCxnSpPr>
                <a:cxnSpLocks/>
                <a:stCxn id="47" idx="0"/>
                <a:endCxn id="48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Graphique 43" descr="Point d’interrogation avec un remplissage uni">
              <a:extLst>
                <a:ext uri="{FF2B5EF4-FFF2-40B4-BE49-F238E27FC236}">
                  <a16:creationId xmlns:a16="http://schemas.microsoft.com/office/drawing/2014/main" id="{D3B237DD-44BC-4C58-8E47-3D0367BD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8BD8E51-B3C9-C4A0-6971-69ACDD3EC3BF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1F36D6B-0CCA-EE45-DFD9-2494E43D194B}"/>
              </a:ext>
            </a:extLst>
          </p:cNvPr>
          <p:cNvGrpSpPr/>
          <p:nvPr/>
        </p:nvGrpSpPr>
        <p:grpSpPr>
          <a:xfrm>
            <a:off x="8282323" y="32769"/>
            <a:ext cx="658583" cy="616529"/>
            <a:chOff x="1324172" y="3544028"/>
            <a:chExt cx="1520890" cy="1334277"/>
          </a:xfrm>
        </p:grpSpPr>
        <p:pic>
          <p:nvPicPr>
            <p:cNvPr id="52" name="Picture 4">
              <a:extLst>
                <a:ext uri="{FF2B5EF4-FFF2-40B4-BE49-F238E27FC236}">
                  <a16:creationId xmlns:a16="http://schemas.microsoft.com/office/drawing/2014/main" id="{1635B8BB-7F1A-E009-F60D-FC190E112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56335B3-A720-0169-6AF3-4BFDD84D71F3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25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8B19407-D384-4B3A-9EEB-EB1F68BBB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pic>
        <p:nvPicPr>
          <p:cNvPr id="8" name="Image 7" descr="Une image contenant mammifère, plein air, Animal terrestre, faune&#10;&#10;Le contenu généré par l’IA peut être incorrect.">
            <a:extLst>
              <a:ext uri="{FF2B5EF4-FFF2-40B4-BE49-F238E27FC236}">
                <a16:creationId xmlns:a16="http://schemas.microsoft.com/office/drawing/2014/main" id="{29BAB456-0012-B2CE-54EB-7081680AA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25" y="2551313"/>
            <a:ext cx="5475514" cy="25552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35031F5-2795-1D7D-7523-748CFE07A29C}"/>
              </a:ext>
            </a:extLst>
          </p:cNvPr>
          <p:cNvSpPr txBox="1"/>
          <p:nvPr/>
        </p:nvSpPr>
        <p:spPr>
          <a:xfrm>
            <a:off x="3779086" y="5063685"/>
            <a:ext cx="1664485" cy="2562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200" i="1" noProof="0" dirty="0"/>
              <a:t>Elizabeth Archie’s photo</a:t>
            </a:r>
            <a:endParaRPr lang="en-US" sz="1100" i="1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6E15332-CC35-9ADE-2901-6EF1C226C3F1}"/>
              </a:ext>
            </a:extLst>
          </p:cNvPr>
          <p:cNvSpPr txBox="1"/>
          <p:nvPr/>
        </p:nvSpPr>
        <p:spPr>
          <a:xfrm>
            <a:off x="380999" y="224812"/>
            <a:ext cx="5174227" cy="1034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Amboseli Baboon Data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3600" b="1" noProof="0" dirty="0"/>
              <a:t> 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9A306495-C1AE-3C68-3A47-98CD67366867}"/>
              </a:ext>
            </a:extLst>
          </p:cNvPr>
          <p:cNvSpPr/>
          <p:nvPr/>
        </p:nvSpPr>
        <p:spPr>
          <a:xfrm>
            <a:off x="6308985" y="2740813"/>
            <a:ext cx="1465007" cy="580104"/>
          </a:xfrm>
          <a:prstGeom prst="rightArrow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1EFE436-4F4B-8496-4CDC-254CB8240022}"/>
              </a:ext>
            </a:extLst>
          </p:cNvPr>
          <p:cNvSpPr/>
          <p:nvPr/>
        </p:nvSpPr>
        <p:spPr>
          <a:xfrm>
            <a:off x="6308984" y="4124950"/>
            <a:ext cx="1465007" cy="580104"/>
          </a:xfrm>
          <a:prstGeom prst="rightArrow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FA9B5B-4CB0-7820-AB55-5172CCD8B275}"/>
              </a:ext>
            </a:extLst>
          </p:cNvPr>
          <p:cNvSpPr txBox="1"/>
          <p:nvPr/>
        </p:nvSpPr>
        <p:spPr>
          <a:xfrm>
            <a:off x="8016441" y="3746710"/>
            <a:ext cx="2221381" cy="13365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800" noProof="0" dirty="0"/>
          </a:p>
          <a:p>
            <a:pPr algn="l">
              <a:spcBef>
                <a:spcPts val="1150"/>
              </a:spcBef>
            </a:pPr>
            <a:r>
              <a:rPr lang="en-US" sz="2800" noProof="0" dirty="0"/>
              <a:t>Genetic Data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2800" noProof="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69A716-024D-FAAE-6C57-8C52F44492C7}"/>
              </a:ext>
            </a:extLst>
          </p:cNvPr>
          <p:cNvSpPr txBox="1"/>
          <p:nvPr/>
        </p:nvSpPr>
        <p:spPr>
          <a:xfrm>
            <a:off x="7997168" y="2599978"/>
            <a:ext cx="3883033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2800" noProof="0" dirty="0"/>
              <a:t>Demographic and Behavioral  Data</a:t>
            </a:r>
          </a:p>
        </p:txBody>
      </p:sp>
      <p:pic>
        <p:nvPicPr>
          <p:cNvPr id="24" name="Graphique 23" descr="ADN avec un remplissage uni">
            <a:extLst>
              <a:ext uri="{FF2B5EF4-FFF2-40B4-BE49-F238E27FC236}">
                <a16:creationId xmlns:a16="http://schemas.microsoft.com/office/drawing/2014/main" id="{1460E1B5-4E8B-B689-A0F5-080E09B5F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7822" y="3971340"/>
            <a:ext cx="914400" cy="914400"/>
          </a:xfrm>
          <a:prstGeom prst="rect">
            <a:avLst/>
          </a:prstGeom>
        </p:spPr>
      </p:pic>
      <p:pic>
        <p:nvPicPr>
          <p:cNvPr id="26" name="Graphique 25" descr="Tendance à la hausse avec un remplissage uni">
            <a:extLst>
              <a:ext uri="{FF2B5EF4-FFF2-40B4-BE49-F238E27FC236}">
                <a16:creationId xmlns:a16="http://schemas.microsoft.com/office/drawing/2014/main" id="{E68A3869-F273-3BCA-7723-B05A68D66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50577" y="2592971"/>
            <a:ext cx="914400" cy="91440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13B4CF8-FF12-081E-B36B-0801A307A452}"/>
              </a:ext>
            </a:extLst>
          </p:cNvPr>
          <p:cNvSpPr txBox="1"/>
          <p:nvPr/>
        </p:nvSpPr>
        <p:spPr>
          <a:xfrm>
            <a:off x="11843705" y="6386966"/>
            <a:ext cx="23793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8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8EE9674-8736-0432-FB2F-32BA35DBEAC3}"/>
              </a:ext>
            </a:extLst>
          </p:cNvPr>
          <p:cNvSpPr txBox="1"/>
          <p:nvPr/>
        </p:nvSpPr>
        <p:spPr>
          <a:xfrm>
            <a:off x="292525" y="2062565"/>
            <a:ext cx="547551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400" noProof="0" dirty="0"/>
              <a:t>Amboseli Baboons </a:t>
            </a:r>
            <a:r>
              <a:rPr lang="en-US" noProof="0" dirty="0"/>
              <a:t>(</a:t>
            </a:r>
            <a:r>
              <a:rPr lang="en-US" i="1" noProof="0" dirty="0"/>
              <a:t>Papio cynocephalus</a:t>
            </a:r>
            <a:r>
              <a:rPr lang="en-US" noProof="0" dirty="0"/>
              <a:t>) </a:t>
            </a:r>
            <a:endParaRPr lang="en-US" sz="2400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15DEC2-F5D7-88BA-B743-CF7B0D734F11}"/>
              </a:ext>
            </a:extLst>
          </p:cNvPr>
          <p:cNvSpPr txBox="1"/>
          <p:nvPr/>
        </p:nvSpPr>
        <p:spPr>
          <a:xfrm>
            <a:off x="192833" y="5833765"/>
            <a:ext cx="7121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The Amboseli Baboon Research Project: 40 Years of Continuity and Change, Alberts &amp; Altmann (2012)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3B2DBA6-7E22-1B2F-4D54-BB3931C46E30}"/>
              </a:ext>
            </a:extLst>
          </p:cNvPr>
          <p:cNvGrpSpPr/>
          <p:nvPr/>
        </p:nvGrpSpPr>
        <p:grpSpPr>
          <a:xfrm>
            <a:off x="6096000" y="15253"/>
            <a:ext cx="3863373" cy="2262266"/>
            <a:chOff x="7041487" y="0"/>
            <a:chExt cx="3863373" cy="2262266"/>
          </a:xfrm>
        </p:grpSpPr>
        <p:pic>
          <p:nvPicPr>
            <p:cNvPr id="1026" name="Picture 2" descr="Amboseli National Park | Safariopedia | Explore safari with us">
              <a:extLst>
                <a:ext uri="{FF2B5EF4-FFF2-40B4-BE49-F238E27FC236}">
                  <a16:creationId xmlns:a16="http://schemas.microsoft.com/office/drawing/2014/main" id="{36FE00A7-D08B-07CB-14EC-D3F85B0108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9"/>
            <a:stretch>
              <a:fillRect/>
            </a:stretch>
          </p:blipFill>
          <p:spPr bwMode="auto">
            <a:xfrm>
              <a:off x="7041487" y="0"/>
              <a:ext cx="3561584" cy="2240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966B17A9-49CC-F861-B9AD-0E51A9E09942}"/>
                </a:ext>
              </a:extLst>
            </p:cNvPr>
            <p:cNvSpPr txBox="1"/>
            <p:nvPr/>
          </p:nvSpPr>
          <p:spPr>
            <a:xfrm>
              <a:off x="9240375" y="2005977"/>
              <a:ext cx="1664485" cy="25628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ts val="2300"/>
                </a:lnSpc>
                <a:spcBef>
                  <a:spcPts val="1150"/>
                </a:spcBef>
              </a:pPr>
              <a:r>
                <a:rPr lang="en-US" sz="1200" i="1" noProof="0" dirty="0"/>
                <a:t>Safaripedia.com</a:t>
              </a:r>
              <a:endParaRPr lang="en-US" sz="1100" i="1" noProof="0" dirty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1544DCF7-C6DF-64C9-3AD9-B6ECDF29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52" y="4921227"/>
            <a:ext cx="2410921" cy="193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B3A2082-633C-0ECD-5F2F-8532FD9B38C2}"/>
              </a:ext>
            </a:extLst>
          </p:cNvPr>
          <p:cNvSpPr txBox="1"/>
          <p:nvPr/>
        </p:nvSpPr>
        <p:spPr>
          <a:xfrm>
            <a:off x="10096751" y="6615255"/>
            <a:ext cx="1664485" cy="2562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en-US" sz="1200" i="1" noProof="0" dirty="0"/>
              <a:t>Elizabeth Archie’s photo</a:t>
            </a:r>
            <a:endParaRPr lang="en-US" sz="1100" i="1" noProof="0" dirty="0"/>
          </a:p>
        </p:txBody>
      </p:sp>
    </p:spTree>
    <p:extLst>
      <p:ext uri="{BB962C8B-B14F-4D97-AF65-F5344CB8AC3E}">
        <p14:creationId xmlns:p14="http://schemas.microsoft.com/office/powerpoint/2010/main" val="183785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EEC4-D612-E631-9923-23D55F64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9B65720-088E-F819-5AC2-D71197A1A7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B4A35D1-D1D6-1306-6905-DC66BABCA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3166"/>
            <a:ext cx="6023334" cy="30116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0E25FE9-58C4-99AF-5543-295B6C0A3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668" y="1922564"/>
            <a:ext cx="6023334" cy="30116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1CB663-F4C5-E194-E12A-A9E825B85D26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Sex Ratio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4033270-DF46-56D1-AC80-671CC8B9DD55}"/>
              </a:ext>
            </a:extLst>
          </p:cNvPr>
          <p:cNvGrpSpPr/>
          <p:nvPr/>
        </p:nvGrpSpPr>
        <p:grpSpPr>
          <a:xfrm>
            <a:off x="9084566" y="32769"/>
            <a:ext cx="658583" cy="615243"/>
            <a:chOff x="1101793" y="1838131"/>
            <a:chExt cx="1520890" cy="1334277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C5CA552-B726-E8A8-CEC9-595857382F33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D38B0EE3-3917-EF26-2A2B-07FDBE2BBA4E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11" name="Groupe 10">
                  <a:extLst>
                    <a:ext uri="{FF2B5EF4-FFF2-40B4-BE49-F238E27FC236}">
                      <a16:creationId xmlns:a16="http://schemas.microsoft.com/office/drawing/2014/main" id="{BFB057BC-8666-CDE4-4F4A-FDC81F158C43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7" name="Ellipse 16">
                    <a:extLst>
                      <a:ext uri="{FF2B5EF4-FFF2-40B4-BE49-F238E27FC236}">
                        <a16:creationId xmlns:a16="http://schemas.microsoft.com/office/drawing/2014/main" id="{C2B50B64-3E2B-DA92-98A5-51771038D327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6C20D32-9D9B-CAF1-0CEC-AA0DD1CE2574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DB0015DA-83C2-D5E1-61FC-5632B1FC60ED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" name="Flèche : droite 8">
                <a:extLst>
                  <a:ext uri="{FF2B5EF4-FFF2-40B4-BE49-F238E27FC236}">
                    <a16:creationId xmlns:a16="http://schemas.microsoft.com/office/drawing/2014/main" id="{CF90D2FB-9742-2E4D-0A7D-D23A9CE60E2C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1E6F38-56E3-488F-17AC-27EB67231006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391C927-0070-8AEA-96E5-2689724615F4}"/>
              </a:ext>
            </a:extLst>
          </p:cNvPr>
          <p:cNvGrpSpPr/>
          <p:nvPr/>
        </p:nvGrpSpPr>
        <p:grpSpPr>
          <a:xfrm>
            <a:off x="9855586" y="43801"/>
            <a:ext cx="658583" cy="615700"/>
            <a:chOff x="5306280" y="1855235"/>
            <a:chExt cx="1520890" cy="13342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7D05E83-1584-B2D3-DA72-BBC558AC07E2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046F1F85-92C3-6781-DEE0-9A585C1F51B7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6733BF-5948-ECA5-3F50-BD2F0E3DB8C3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7" name="Flèche : droite 26">
              <a:extLst>
                <a:ext uri="{FF2B5EF4-FFF2-40B4-BE49-F238E27FC236}">
                  <a16:creationId xmlns:a16="http://schemas.microsoft.com/office/drawing/2014/main" id="{A35BB327-FB42-037C-88E6-13F09CCE6031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Connecteur : en arc 27">
              <a:extLst>
                <a:ext uri="{FF2B5EF4-FFF2-40B4-BE49-F238E27FC236}">
                  <a16:creationId xmlns:a16="http://schemas.microsoft.com/office/drawing/2014/main" id="{795E5F6A-FA06-E2A2-8482-8CECCCAD29AE}"/>
                </a:ext>
              </a:extLst>
            </p:cNvPr>
            <p:cNvCxnSpPr>
              <a:cxnSpLocks/>
              <a:stCxn id="25" idx="0"/>
              <a:endCxn id="26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B0B46A5-D66C-75F1-AA74-385EA3A8317B}"/>
              </a:ext>
            </a:extLst>
          </p:cNvPr>
          <p:cNvGrpSpPr/>
          <p:nvPr/>
        </p:nvGrpSpPr>
        <p:grpSpPr>
          <a:xfrm>
            <a:off x="10634121" y="42972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5FB2886E-3495-0748-853E-E2DEB375CA25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92F7F0-471B-7B16-C3BA-8B5329B7D491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E15F4750-8AD3-02B8-BC01-72B834CD2F70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FA358F-5D12-C190-9BA3-5E178285E37A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D1180486-B0B7-D471-8D70-AA7EECCF7F39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59640136-4FD4-4A67-E264-0A3F639ADD01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337F240D-D8E3-03C2-E5C5-A97B6043C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87F9B0A-343F-B7CB-E9C7-93CCC23541AA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E5CFE94F-D4CA-4D26-10DC-599BF5D5D563}"/>
              </a:ext>
            </a:extLst>
          </p:cNvPr>
          <p:cNvGrpSpPr/>
          <p:nvPr/>
        </p:nvGrpSpPr>
        <p:grpSpPr>
          <a:xfrm>
            <a:off x="8282323" y="32769"/>
            <a:ext cx="658583" cy="616529"/>
            <a:chOff x="1324172" y="3544028"/>
            <a:chExt cx="1520890" cy="1334277"/>
          </a:xfrm>
        </p:grpSpPr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7FAA20D3-0917-C395-83BF-6C7200215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4" t="36254" r="75344" b="44981"/>
            <a:stretch>
              <a:fillRect/>
            </a:stretch>
          </p:blipFill>
          <p:spPr bwMode="auto">
            <a:xfrm>
              <a:off x="1663647" y="3648937"/>
              <a:ext cx="841939" cy="11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77D347-3C51-B043-98FE-C06344AB6F3A}"/>
                </a:ext>
              </a:extLst>
            </p:cNvPr>
            <p:cNvSpPr/>
            <p:nvPr/>
          </p:nvSpPr>
          <p:spPr>
            <a:xfrm>
              <a:off x="1324172" y="3544028"/>
              <a:ext cx="1520890" cy="1334277"/>
            </a:xfrm>
            <a:prstGeom prst="rect">
              <a:avLst/>
            </a:prstGeom>
            <a:noFill/>
            <a:ln w="19050" cmpd="sng">
              <a:solidFill>
                <a:schemeClr val="tx2">
                  <a:lumMod val="75000"/>
                  <a:lumOff val="25000"/>
                </a:schemeClr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739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21EC-72FE-1F32-F4D7-91964F7E8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9426D0-78B3-9472-8E3A-F584CE7790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C71B34-5D71-6B59-534A-C5CDC4D256AA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Intrinsic Reproductive Skew Parameters NWF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5A131DD-9717-E9F8-11F1-E7C226AA412E}"/>
              </a:ext>
            </a:extLst>
          </p:cNvPr>
          <p:cNvGrpSpPr/>
          <p:nvPr/>
        </p:nvGrpSpPr>
        <p:grpSpPr>
          <a:xfrm>
            <a:off x="6827707" y="526910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B7E316E1-A5EB-B75B-F33B-046C9A6CB280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45E0CB7-E4D9-01A2-A479-AF15CAAA675F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C3394549-D765-718F-9AFA-1B7B0383167C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E9D283-DFBB-7FF5-9BAE-EFF11911209B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EA0D9C9F-EA75-D272-705A-42CB5AF4DDC1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663A49C9-6AC2-2EB8-8E80-1623A7765A68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E45390FE-A93D-91E2-C47A-5F787928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424A53E-8FA6-F451-9708-C62ADCC52B63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8FB28633-C5BC-B53D-ED69-1FE5F94E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08" r="6625"/>
          <a:stretch>
            <a:fillRect/>
          </a:stretch>
        </p:blipFill>
        <p:spPr>
          <a:xfrm>
            <a:off x="757084" y="1671288"/>
            <a:ext cx="10075064" cy="1691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BB3F9ECF-54EB-0C4F-3BA6-586726D07086}"/>
              </a:ext>
            </a:extLst>
          </p:cNvPr>
          <p:cNvGrpSpPr/>
          <p:nvPr/>
        </p:nvGrpSpPr>
        <p:grpSpPr>
          <a:xfrm>
            <a:off x="5278152" y="516707"/>
            <a:ext cx="658583" cy="615243"/>
            <a:chOff x="1101793" y="1838131"/>
            <a:chExt cx="1520890" cy="1334277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524A1725-03BF-5952-3C4C-0E7189118219}"/>
                </a:ext>
              </a:extLst>
            </p:cNvPr>
            <p:cNvGrpSpPr/>
            <p:nvPr/>
          </p:nvGrpSpPr>
          <p:grpSpPr>
            <a:xfrm>
              <a:off x="1305512" y="1962539"/>
              <a:ext cx="1113452" cy="1119673"/>
              <a:chOff x="1407369" y="438539"/>
              <a:chExt cx="1113452" cy="1119673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02F1DC8E-574E-C0FF-0FC9-73C5781E6725}"/>
                  </a:ext>
                </a:extLst>
              </p:cNvPr>
              <p:cNvGrpSpPr/>
              <p:nvPr/>
            </p:nvGrpSpPr>
            <p:grpSpPr>
              <a:xfrm>
                <a:off x="1407369" y="438539"/>
                <a:ext cx="1113452" cy="681134"/>
                <a:chOff x="2677886" y="438539"/>
                <a:chExt cx="1113452" cy="681134"/>
              </a:xfrm>
            </p:grpSpPr>
            <p:grpSp>
              <p:nvGrpSpPr>
                <p:cNvPr id="9" name="Groupe 8">
                  <a:extLst>
                    <a:ext uri="{FF2B5EF4-FFF2-40B4-BE49-F238E27FC236}">
                      <a16:creationId xmlns:a16="http://schemas.microsoft.com/office/drawing/2014/main" id="{283126BE-44E3-1D95-F027-21BF48A583AF}"/>
                    </a:ext>
                  </a:extLst>
                </p:cNvPr>
                <p:cNvGrpSpPr/>
                <p:nvPr/>
              </p:nvGrpSpPr>
              <p:grpSpPr>
                <a:xfrm>
                  <a:off x="2824065" y="594049"/>
                  <a:ext cx="810208" cy="335902"/>
                  <a:chOff x="2824065" y="594049"/>
                  <a:chExt cx="810208" cy="335902"/>
                </a:xfrm>
              </p:grpSpPr>
              <p:sp>
                <p:nvSpPr>
                  <p:cNvPr id="12" name="Ellipse 11">
                    <a:extLst>
                      <a:ext uri="{FF2B5EF4-FFF2-40B4-BE49-F238E27FC236}">
                        <a16:creationId xmlns:a16="http://schemas.microsoft.com/office/drawing/2014/main" id="{54960110-80EF-22E2-1238-98BBD1A39393}"/>
                      </a:ext>
                    </a:extLst>
                  </p:cNvPr>
                  <p:cNvSpPr/>
                  <p:nvPr/>
                </p:nvSpPr>
                <p:spPr>
                  <a:xfrm>
                    <a:off x="2824065" y="594049"/>
                    <a:ext cx="363894" cy="3359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D8C3067-F8CF-9ACE-80A5-B481CDA9E7DB}"/>
                      </a:ext>
                    </a:extLst>
                  </p:cNvPr>
                  <p:cNvSpPr/>
                  <p:nvPr/>
                </p:nvSpPr>
                <p:spPr>
                  <a:xfrm>
                    <a:off x="3270379" y="594049"/>
                    <a:ext cx="363894" cy="335902"/>
                  </a:xfrm>
                  <a:prstGeom prst="rect">
                    <a:avLst/>
                  </a:prstGeom>
                  <a:solidFill>
                    <a:srgbClr val="00B0F0"/>
                  </a:solidFill>
                  <a:ln w="3175" cmpd="sng">
                    <a:solidFill>
                      <a:schemeClr val="tx1"/>
                    </a:solidFill>
                    <a:prstDash val="solid"/>
                    <a:tailEnd type="triangle" w="lg" len="med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square" lIns="144000" tIns="108000" rIns="144000" bIns="144000" rtlCol="0" anchor="t" anchorCtr="0"/>
                  <a:lstStyle/>
                  <a:p>
                    <a:pPr algn="l">
                      <a:spcBef>
                        <a:spcPts val="1150"/>
                      </a:spcBef>
                      <a:buClr>
                        <a:srgbClr val="116656"/>
                      </a:buClr>
                      <a:buSzPct val="120000"/>
                    </a:pPr>
                    <a:endParaRPr lang="en-US" sz="1300" b="1" noProof="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DFBA0E50-9706-022B-29B5-CDD2B2E85F20}"/>
                    </a:ext>
                  </a:extLst>
                </p:cNvPr>
                <p:cNvSpPr/>
                <p:nvPr/>
              </p:nvSpPr>
              <p:spPr>
                <a:xfrm>
                  <a:off x="2677886" y="438539"/>
                  <a:ext cx="1113452" cy="681134"/>
                </a:xfrm>
                <a:prstGeom prst="ellipse">
                  <a:avLst/>
                </a:prstGeom>
                <a:noFill/>
                <a:ln w="19050" cmpd="sng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en-US" sz="1300" b="1" noProof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Flèche : droite 7">
                <a:extLst>
                  <a:ext uri="{FF2B5EF4-FFF2-40B4-BE49-F238E27FC236}">
                    <a16:creationId xmlns:a16="http://schemas.microsoft.com/office/drawing/2014/main" id="{25065569-29CD-02C3-604F-25D36D0D1656}"/>
                  </a:ext>
                </a:extLst>
              </p:cNvPr>
              <p:cNvSpPr/>
              <p:nvPr/>
            </p:nvSpPr>
            <p:spPr>
              <a:xfrm rot="5400000">
                <a:off x="1782150" y="1274406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66B35-9871-E15D-4E8C-83F45193AF59}"/>
                </a:ext>
              </a:extLst>
            </p:cNvPr>
            <p:cNvSpPr/>
            <p:nvPr/>
          </p:nvSpPr>
          <p:spPr>
            <a:xfrm>
              <a:off x="1101793" y="1838131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00B05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48B5251-F2B3-CA6D-7D5C-D68F5F0CF361}"/>
              </a:ext>
            </a:extLst>
          </p:cNvPr>
          <p:cNvGrpSpPr/>
          <p:nvPr/>
        </p:nvGrpSpPr>
        <p:grpSpPr>
          <a:xfrm>
            <a:off x="6049172" y="527739"/>
            <a:ext cx="658583" cy="615700"/>
            <a:chOff x="5306280" y="1855235"/>
            <a:chExt cx="1520890" cy="13342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1E6CFD-7BB9-CF12-72F4-1EB0515451D2}"/>
                </a:ext>
              </a:extLst>
            </p:cNvPr>
            <p:cNvSpPr/>
            <p:nvPr/>
          </p:nvSpPr>
          <p:spPr>
            <a:xfrm>
              <a:off x="5306280" y="1855235"/>
              <a:ext cx="1520890" cy="1334277"/>
            </a:xfrm>
            <a:prstGeom prst="rect">
              <a:avLst/>
            </a:prstGeom>
            <a:noFill/>
            <a:ln w="19050" cmpd="sng">
              <a:solidFill>
                <a:srgbClr val="7030A0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258556F-CAA2-2049-26E7-74CA8EA9D27E}"/>
                </a:ext>
              </a:extLst>
            </p:cNvPr>
            <p:cNvSpPr/>
            <p:nvPr/>
          </p:nvSpPr>
          <p:spPr>
            <a:xfrm>
              <a:off x="5490289" y="2194246"/>
              <a:ext cx="363894" cy="335902"/>
            </a:xfrm>
            <a:prstGeom prst="ellipse">
              <a:avLst/>
            </a:prstGeom>
            <a:solidFill>
              <a:srgbClr val="FF000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94E60C-DD1C-CA33-F371-D6F5EDBAE8B7}"/>
                </a:ext>
              </a:extLst>
            </p:cNvPr>
            <p:cNvSpPr/>
            <p:nvPr/>
          </p:nvSpPr>
          <p:spPr>
            <a:xfrm>
              <a:off x="6185942" y="2194247"/>
              <a:ext cx="363894" cy="335902"/>
            </a:xfrm>
            <a:prstGeom prst="rect">
              <a:avLst/>
            </a:prstGeom>
            <a:solidFill>
              <a:srgbClr val="00B0F0"/>
            </a:solidFill>
            <a:ln w="3175" cmpd="sng">
              <a:solidFill>
                <a:schemeClr val="tx1"/>
              </a:solidFill>
              <a:prstDash val="solid"/>
              <a:tailEnd type="triangle" w="lg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sp>
          <p:nvSpPr>
            <p:cNvPr id="20" name="Flèche : droite 19">
              <a:extLst>
                <a:ext uri="{FF2B5EF4-FFF2-40B4-BE49-F238E27FC236}">
                  <a16:creationId xmlns:a16="http://schemas.microsoft.com/office/drawing/2014/main" id="{2BC9E276-907F-0F01-6460-1AC8133D1804}"/>
                </a:ext>
              </a:extLst>
            </p:cNvPr>
            <p:cNvSpPr/>
            <p:nvPr/>
          </p:nvSpPr>
          <p:spPr>
            <a:xfrm rot="5400000">
              <a:off x="5480181" y="2716760"/>
              <a:ext cx="363894" cy="203718"/>
            </a:xfrm>
            <a:prstGeom prst="rightArrow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en-US" sz="1300" b="1" noProof="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Connecteur : en arc 20">
              <a:extLst>
                <a:ext uri="{FF2B5EF4-FFF2-40B4-BE49-F238E27FC236}">
                  <a16:creationId xmlns:a16="http://schemas.microsoft.com/office/drawing/2014/main" id="{D25C7B3C-02E6-544B-2AF8-D9867C415487}"/>
                </a:ext>
              </a:extLst>
            </p:cNvPr>
            <p:cNvCxnSpPr>
              <a:cxnSpLocks/>
              <a:stCxn id="18" idx="0"/>
              <a:endCxn id="19" idx="1"/>
            </p:cNvCxnSpPr>
            <p:nvPr/>
          </p:nvCxnSpPr>
          <p:spPr>
            <a:xfrm rot="16200000" flipH="1">
              <a:off x="5845110" y="2021371"/>
              <a:ext cx="167954" cy="513705"/>
            </a:xfrm>
            <a:prstGeom prst="curvedConnector4">
              <a:avLst>
                <a:gd name="adj1" fmla="val -130037"/>
                <a:gd name="adj2" fmla="val 67709"/>
              </a:avLst>
            </a:prstGeom>
            <a:ln w="19050" cmpd="sng">
              <a:solidFill>
                <a:schemeClr val="tx1"/>
              </a:solidFill>
              <a:prstDash val="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055E88E8-8EAF-7126-37BB-9496777651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39" r="14920" b="26086"/>
          <a:stretch>
            <a:fillRect/>
          </a:stretch>
        </p:blipFill>
        <p:spPr>
          <a:xfrm>
            <a:off x="1644320" y="4180474"/>
            <a:ext cx="8809703" cy="14983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3790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892C-39F2-94C6-B73B-4629EC97B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9822FD9-FFC7-0FDF-883D-595D86171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15B2D10-9D28-DF12-A089-6E2AEA26DB2D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Rep Skew NWF_LT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7F8925-DA32-6929-6FBA-DFEA882DFE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4"/>
          <a:stretch>
            <a:fillRect/>
          </a:stretch>
        </p:blipFill>
        <p:spPr>
          <a:xfrm>
            <a:off x="878913" y="588990"/>
            <a:ext cx="10853210" cy="2644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C41F575D-017B-A72B-6A09-8A488E6F1083}"/>
              </a:ext>
            </a:extLst>
          </p:cNvPr>
          <p:cNvGrpSpPr/>
          <p:nvPr/>
        </p:nvGrpSpPr>
        <p:grpSpPr>
          <a:xfrm>
            <a:off x="8638172" y="3392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BBF913C-3D14-77C4-1574-565806340FEF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59057A-8F5F-ED2A-4E89-FF9F1D34A754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BD456685-95BC-FFD2-B02C-68A3D3DB9BA6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E0DE6FB-9A2F-0CFD-16F9-18099A9EC1EC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8C12103F-D60F-A88D-0671-9586511FD157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15809B7E-36D0-68B5-ACA3-8E48EC5684B2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D27B7C09-3CC7-19EE-B819-AEBC2937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C29E314-9776-7C93-2CD9-70DD6B602049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7767C491-9DD9-687A-6D3A-48BB17B67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0" y="3654108"/>
            <a:ext cx="5958159" cy="2979080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7B3DB04C-BDED-873D-AAAF-3D6AED8B8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583" y="3654109"/>
            <a:ext cx="5958157" cy="2979079"/>
          </a:xfrm>
          <a:prstGeom prst="rect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78250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6C98B-0F12-77CA-CB2A-C5D6175C2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20DB61C-BA99-E1F7-7324-3186D2C291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FBCAA8-6968-6C61-DCE0-E609EBECE3AF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Rep Skew NWF_LT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86B7862-BB94-8CCA-B214-9F2039BC708E}"/>
              </a:ext>
            </a:extLst>
          </p:cNvPr>
          <p:cNvGrpSpPr/>
          <p:nvPr/>
        </p:nvGrpSpPr>
        <p:grpSpPr>
          <a:xfrm>
            <a:off x="9566112" y="7098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0C16D6C3-C36A-CF08-C168-96D84A0CC384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4F14B4E-2BF3-4331-C718-96DB85F7D912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4F6589C7-C5BD-E32A-59CF-597FBD1B9F78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2EA8D47-4FD5-D754-4804-5B31C57141B2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1D80109B-9F27-A91D-6A93-3138960D1902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946039C9-FE7A-6A91-778A-CF6E1695BC5F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AC069772-35E4-D012-2AA7-0BE41911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4AE00F0-E4F1-F74A-E204-73E8AC664818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D5C037F-0D31-6BB0-8899-352B25FBC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17" y="434279"/>
            <a:ext cx="4236474" cy="2118237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D77529B-3817-34ED-45D0-9EF82F265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343" y="434278"/>
            <a:ext cx="4236474" cy="2118237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87EC39-2EBA-D63A-CA03-802A54A51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117" y="2584961"/>
            <a:ext cx="4236474" cy="2118237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7380A20-EAC6-93F8-DA08-6CD1F26D1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7343" y="2584961"/>
            <a:ext cx="4240593" cy="2120297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3E0EEFB-58C7-EDE3-418F-360E2507A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2356" y="4735643"/>
            <a:ext cx="4244713" cy="2122357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9EDA9F0-ABD1-B4B6-D33A-89901CD0CA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224" y="4745101"/>
            <a:ext cx="4240593" cy="2120297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F1B6AE5E-0BC8-E40F-24B2-0491BE7E9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919314"/>
              </p:ext>
            </p:extLst>
          </p:nvPr>
        </p:nvGraphicFramePr>
        <p:xfrm>
          <a:off x="9012903" y="2066885"/>
          <a:ext cx="306111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0555">
                  <a:extLst>
                    <a:ext uri="{9D8B030D-6E8A-4147-A177-3AD203B41FA5}">
                      <a16:colId xmlns:a16="http://schemas.microsoft.com/office/drawing/2014/main" val="1274206724"/>
                    </a:ext>
                  </a:extLst>
                </a:gridCol>
                <a:gridCol w="1530555">
                  <a:extLst>
                    <a:ext uri="{9D8B030D-6E8A-4147-A177-3AD203B41FA5}">
                      <a16:colId xmlns:a16="http://schemas.microsoft.com/office/drawing/2014/main" val="1971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Beta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Noff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26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5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67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7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71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081192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DA70A3C4-E99B-C740-098C-841364335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98580"/>
              </p:ext>
            </p:extLst>
          </p:nvPr>
        </p:nvGraphicFramePr>
        <p:xfrm>
          <a:off x="9012903" y="4300445"/>
          <a:ext cx="30611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0555">
                  <a:extLst>
                    <a:ext uri="{9D8B030D-6E8A-4147-A177-3AD203B41FA5}">
                      <a16:colId xmlns:a16="http://schemas.microsoft.com/office/drawing/2014/main" val="3889615110"/>
                    </a:ext>
                  </a:extLst>
                </a:gridCol>
                <a:gridCol w="1530555">
                  <a:extLst>
                    <a:ext uri="{9D8B030D-6E8A-4147-A177-3AD203B41FA5}">
                      <a16:colId xmlns:a16="http://schemas.microsoft.com/office/drawing/2014/main" val="1332007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70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5689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314AD-95DD-E592-EC83-4726E2517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186D909-E4DD-15E5-987C-8808979CF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C18C3A4-DD19-C7DE-27FF-DDCC9BC35B7C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Rep Skew NWF_LT Decrease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CCD0378-604D-D512-73F7-9997B68B28CA}"/>
              </a:ext>
            </a:extLst>
          </p:cNvPr>
          <p:cNvGrpSpPr/>
          <p:nvPr/>
        </p:nvGrpSpPr>
        <p:grpSpPr>
          <a:xfrm>
            <a:off x="9566112" y="7098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90847174-FD4D-1182-13FA-F6002F3DAD4F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4FF390-6B75-E909-020E-531A25889139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611807CB-97AD-F053-820E-5AEC233D0F2F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F4F25A-B7EA-99A4-13A1-FF54B14BE32B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812C3B43-1B83-5417-8025-8AF770B48D1C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DB84B941-9AAC-8DAB-D6B5-3347E9A0655E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D6D7B757-B0CB-602B-0F37-26FD2385D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E38A554-08DB-5241-10B8-22D35FF01E06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116C2A0-5C45-FC95-54B4-761448169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981382"/>
            <a:ext cx="4895235" cy="2447618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E226541-DFAE-934C-8407-CA8DB956E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028" y="1010849"/>
            <a:ext cx="4895235" cy="2447618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8EE74C-51BA-409C-EFFD-6E7180004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94" y="3641659"/>
            <a:ext cx="11217612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83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FA46-C18A-2026-6702-FA35EC7AC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787145-4790-72AE-0BDF-932642952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DF9F72-8CD5-8964-02FA-D747453D47C5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Rep Skew NWF_LT Decrease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F18326E-9A4F-9422-7DDF-19B4252147A8}"/>
              </a:ext>
            </a:extLst>
          </p:cNvPr>
          <p:cNvGrpSpPr/>
          <p:nvPr/>
        </p:nvGrpSpPr>
        <p:grpSpPr>
          <a:xfrm>
            <a:off x="9566112" y="7098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82831997-7601-0685-AD0B-CEAC44F31B88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2490EC-C2BB-DAC9-E983-B2492ECC57A2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439BFBB-9C36-6212-5597-DF08002AAD38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C037A02-8A31-EC52-D057-7DDDBA9A5258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0A5E1EEF-5171-1C5C-AE0A-FCFCEA1C16DE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BE710D0F-C9F1-8385-1C13-B28D02E29245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229E7416-8379-7084-19CF-6F0AF1752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3E17613-1900-4D16-21EE-7CD3FB7A7F19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3F7270A-8657-DB22-2D10-9001999CB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69" y="648058"/>
            <a:ext cx="11088061" cy="24157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9C1096-35C2-638C-F705-CA3E85D27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69" y="3296256"/>
            <a:ext cx="5544031" cy="2772016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6E49C76-3D55-6080-DC18-FCC74B1A7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344" y="3296256"/>
            <a:ext cx="5544031" cy="2772016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35040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DAE0-A84F-C01B-E45B-B9358741C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CF17C1D-509B-0CA1-8D2D-6008A812D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8B5E0E-865F-B444-1AE9-921681BC294A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Rep Skew NWF_LT Decrease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E04E97D-5FDB-67C0-706A-8463B885B053}"/>
              </a:ext>
            </a:extLst>
          </p:cNvPr>
          <p:cNvGrpSpPr/>
          <p:nvPr/>
        </p:nvGrpSpPr>
        <p:grpSpPr>
          <a:xfrm>
            <a:off x="9566112" y="7098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C3ED89EC-6245-AF68-0D8D-B28C56DD2440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9AA5054-C009-BAFB-A752-2AE1BAEB12FD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67BE4294-257D-91FC-A959-4E9DB72B6154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15E1538-80F1-B6A3-4E17-0245E3B1449C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0C9275ED-2EE6-4E74-60CD-0C3EFF4B2DD1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C163AF3C-1879-2986-6592-727CB858B3E1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786C9BA7-1F67-3D84-52BF-C2DC11A2A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8EA7F7C-0AA7-5725-E725-84B1F933B203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38A9128F-4F4F-CDDC-E11F-4680ED65A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84" y="1047749"/>
            <a:ext cx="5410306" cy="2705153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CD943D-1F17-67AB-F539-A0AD8DDF3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939" y="1047750"/>
            <a:ext cx="5410306" cy="2705153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28BFF1-C794-94BA-5900-F71F0B78D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384" y="3928035"/>
            <a:ext cx="5410306" cy="2705153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D2606F3-3D35-899B-F936-4D1C5F1B2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937" y="3928035"/>
            <a:ext cx="5410308" cy="2705154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35378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4D42B-2D7D-8DA1-3B93-37C6D5F65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67651D9-CD08-D352-88F5-349C1885D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33781A-6E8B-D600-2CBC-C5A773121236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Rep Skew NWF_LT </a:t>
            </a:r>
            <a:r>
              <a:rPr lang="en-US" sz="2800" b="1" noProof="0" dirty="0" err="1"/>
              <a:t>SubPop</a:t>
            </a:r>
            <a:endParaRPr lang="en-US" sz="2800" b="1" noProof="0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C91E818-E00E-C124-BC73-B8A5425C6132}"/>
              </a:ext>
            </a:extLst>
          </p:cNvPr>
          <p:cNvGrpSpPr/>
          <p:nvPr/>
        </p:nvGrpSpPr>
        <p:grpSpPr>
          <a:xfrm>
            <a:off x="9566112" y="7098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703B5FC3-C35B-A725-F8A7-82618584149D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181095-C341-E9C0-8F62-B3D2BF0741AB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B97DD8F4-5FE2-9E6A-C511-412B40F64DD5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D62B3A-E446-5EE4-5C52-5163922A6102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7E281239-13EB-7C5E-5087-F8D478CEEA55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85E0A9B4-0C21-3DA3-C85C-F86DBD88636B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1189770A-550A-BDB8-DE67-7D0DABC4A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193A27B-F96D-F55C-9F1A-6C3140A4DF93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F62A2B89-A8F2-BA17-5F52-BA056D0BB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07" y="3653510"/>
            <a:ext cx="10912786" cy="297967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F70639-4AC5-BEF7-9F8D-ED6EA28F1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233" y="746139"/>
            <a:ext cx="5342019" cy="2671010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358514-0B66-1A0D-2D4D-06AB47F75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73" y="746139"/>
            <a:ext cx="5342019" cy="2671010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0833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9CEAC-478F-4DBD-2A1E-98D774CF7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DA43E78-0EAF-6A72-5520-056D3FE5D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745E81-7E3A-C73A-C569-B8284EE2CE69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Rep Skew NWF_LT </a:t>
            </a:r>
            <a:r>
              <a:rPr lang="en-US" sz="2800" b="1" noProof="0" dirty="0" err="1"/>
              <a:t>SubPop</a:t>
            </a:r>
            <a:endParaRPr lang="en-US" sz="2800" b="1" noProof="0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ABF4D94-F96D-9653-664C-8E15C1F1DBD2}"/>
              </a:ext>
            </a:extLst>
          </p:cNvPr>
          <p:cNvGrpSpPr/>
          <p:nvPr/>
        </p:nvGrpSpPr>
        <p:grpSpPr>
          <a:xfrm>
            <a:off x="9566112" y="7098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2DDEFF1F-1950-1871-069A-5D8C8653287B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B622E0-09F0-8E44-E31A-6B17FAD8D07B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0D4A8699-DB9C-9888-ABA8-4A2F739F95CD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DCAD177-0223-C6C1-2325-AF79ADCCE7EC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4F4CE594-F665-EEE2-DE37-57D884F1F6F5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DA13E150-B5A6-EF1E-9186-17D5739CC16E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578A220B-8889-E89F-1A9F-6F2E62C4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AF6C1FA-CFF8-0887-19D9-711C08F1B022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97C5A91-D86E-DC3B-0329-033660159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94" y="970244"/>
            <a:ext cx="11362405" cy="25681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206E23-00A3-6DF0-27C5-3E2D1A9DD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09" y="3696415"/>
            <a:ext cx="5696565" cy="2848283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E78E39C-A3CB-5C8D-6C11-313E93714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652" y="3694905"/>
            <a:ext cx="5696566" cy="2848283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66124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E6CE0-8E6D-324B-1A46-7B5C72787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78CD773-E250-9493-91FF-69B1EB0C3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962F6F0-63EA-FC0F-0E7A-1795D74AECAD}"/>
              </a:ext>
            </a:extLst>
          </p:cNvPr>
          <p:cNvSpPr txBox="1"/>
          <p:nvPr/>
        </p:nvSpPr>
        <p:spPr>
          <a:xfrm>
            <a:off x="0" y="3392"/>
            <a:ext cx="12191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en-US" sz="2800" b="1" noProof="0" dirty="0"/>
              <a:t>Rep Skew NWF_LT </a:t>
            </a:r>
            <a:r>
              <a:rPr lang="en-US" sz="2800" b="1" noProof="0" dirty="0" err="1"/>
              <a:t>SubPop</a:t>
            </a:r>
            <a:endParaRPr lang="en-US" sz="2800" b="1" noProof="0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D4EA6E3-0BD3-D960-68A6-7F66743BE30C}"/>
              </a:ext>
            </a:extLst>
          </p:cNvPr>
          <p:cNvGrpSpPr/>
          <p:nvPr/>
        </p:nvGrpSpPr>
        <p:grpSpPr>
          <a:xfrm>
            <a:off x="9566112" y="7098"/>
            <a:ext cx="658583" cy="616529"/>
            <a:chOff x="8140635" y="1863010"/>
            <a:chExt cx="1520890" cy="1334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505556A0-AC6C-8BDE-F82F-06A9A6884D1B}"/>
                </a:ext>
              </a:extLst>
            </p:cNvPr>
            <p:cNvGrpSpPr/>
            <p:nvPr/>
          </p:nvGrpSpPr>
          <p:grpSpPr>
            <a:xfrm>
              <a:off x="8140635" y="1863010"/>
              <a:ext cx="1520890" cy="1334277"/>
              <a:chOff x="5306280" y="1855235"/>
              <a:chExt cx="1520890" cy="13342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FA8F43-86CE-8AF1-3616-3833187A726E}"/>
                  </a:ext>
                </a:extLst>
              </p:cNvPr>
              <p:cNvSpPr/>
              <p:nvPr/>
            </p:nvSpPr>
            <p:spPr>
              <a:xfrm>
                <a:off x="5306280" y="1855235"/>
                <a:ext cx="1520890" cy="1334277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EB4BFC29-2F3C-51CE-3B38-63F5899A2E7C}"/>
                  </a:ext>
                </a:extLst>
              </p:cNvPr>
              <p:cNvSpPr/>
              <p:nvPr/>
            </p:nvSpPr>
            <p:spPr>
              <a:xfrm>
                <a:off x="5490289" y="2194246"/>
                <a:ext cx="363894" cy="335902"/>
              </a:xfrm>
              <a:prstGeom prst="ellipse">
                <a:avLst/>
              </a:prstGeom>
              <a:solidFill>
                <a:srgbClr val="FF000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32371A-4A4A-2BF6-E1E6-20217AF2B33F}"/>
                  </a:ext>
                </a:extLst>
              </p:cNvPr>
              <p:cNvSpPr/>
              <p:nvPr/>
            </p:nvSpPr>
            <p:spPr>
              <a:xfrm>
                <a:off x="6185942" y="2194247"/>
                <a:ext cx="363894" cy="335902"/>
              </a:xfrm>
              <a:prstGeom prst="rect">
                <a:avLst/>
              </a:prstGeom>
              <a:solidFill>
                <a:srgbClr val="00B0F0"/>
              </a:solidFill>
              <a:ln w="3175" cmpd="sng">
                <a:solidFill>
                  <a:schemeClr val="tx1"/>
                </a:solidFill>
                <a:prstDash val="solid"/>
                <a:tailEnd type="triangle" w="lg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727B8B5B-5F4C-E7AB-EA20-763128CCEA29}"/>
                  </a:ext>
                </a:extLst>
              </p:cNvPr>
              <p:cNvSpPr/>
              <p:nvPr/>
            </p:nvSpPr>
            <p:spPr>
              <a:xfrm rot="5400000">
                <a:off x="5480181" y="2716760"/>
                <a:ext cx="363894" cy="203718"/>
              </a:xfrm>
              <a:prstGeom prst="rightArrow">
                <a:avLst/>
              </a:prstGeom>
              <a:noFill/>
              <a:ln w="19050" cmpd="sng">
                <a:solidFill>
                  <a:schemeClr val="tx1"/>
                </a:solidFill>
                <a:prstDash val="soli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en-US" sz="1300" b="1" noProof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Connecteur : en arc 36">
                <a:extLst>
                  <a:ext uri="{FF2B5EF4-FFF2-40B4-BE49-F238E27FC236}">
                    <a16:creationId xmlns:a16="http://schemas.microsoft.com/office/drawing/2014/main" id="{C51E8F6E-F57A-CFB3-918A-EBC2F8F689C5}"/>
                  </a:ext>
                </a:extLst>
              </p:cNvPr>
              <p:cNvCxnSpPr>
                <a:cxnSpLocks/>
                <a:stCxn id="34" idx="0"/>
                <a:endCxn id="35" idx="1"/>
              </p:cNvCxnSpPr>
              <p:nvPr/>
            </p:nvCxnSpPr>
            <p:spPr>
              <a:xfrm rot="16200000" flipH="1">
                <a:off x="5845111" y="2021370"/>
                <a:ext cx="167951" cy="513705"/>
              </a:xfrm>
              <a:prstGeom prst="curvedConnector4">
                <a:avLst>
                  <a:gd name="adj1" fmla="val -142533"/>
                  <a:gd name="adj2" fmla="val 67709"/>
                </a:avLst>
              </a:prstGeom>
              <a:ln w="19050" cmpd="sng">
                <a:solidFill>
                  <a:schemeClr val="tx1"/>
                </a:solidFill>
                <a:prstDash val="dash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Graphique 30" descr="Point d’interrogation avec un remplissage uni">
              <a:extLst>
                <a:ext uri="{FF2B5EF4-FFF2-40B4-BE49-F238E27FC236}">
                  <a16:creationId xmlns:a16="http://schemas.microsoft.com/office/drawing/2014/main" id="{9803F2C0-593C-0D76-A5F4-79FC8841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5065" y="2635110"/>
              <a:ext cx="349912" cy="3499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F472220-2FFD-EE4D-8799-55FC8D27256D}"/>
                </a:ext>
              </a:extLst>
            </p:cNvPr>
            <p:cNvSpPr txBox="1"/>
            <p:nvPr/>
          </p:nvSpPr>
          <p:spPr>
            <a:xfrm>
              <a:off x="9052791" y="2917531"/>
              <a:ext cx="510920" cy="26643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spcBef>
                  <a:spcPts val="1150"/>
                </a:spcBef>
              </a:pPr>
              <a:r>
                <a:rPr lang="en-US" sz="800" b="1" noProof="0" dirty="0"/>
                <a:t>AGE 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D097AB8-FC38-5667-5CEE-09CCBEF15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17" y="1027235"/>
            <a:ext cx="5070035" cy="2535018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EC4BBE-FF32-9E05-0E00-71B4556F6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817" y="3642616"/>
            <a:ext cx="5070035" cy="2535018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E0DB741-F009-CF11-1AC1-254387404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150" y="3642616"/>
            <a:ext cx="5070035" cy="2535018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57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95398-E46A-0CAD-5CAF-34108EA3D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8548A31-0795-9DA2-80ED-6B07A4747F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8" y="6453187"/>
            <a:ext cx="10296524" cy="180000"/>
          </a:xfrm>
        </p:spPr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en-US" noProof="0" dirty="0"/>
              <a:t>M A X - P L A N C K - G E S E L </a:t>
            </a:r>
            <a:r>
              <a:rPr lang="en-US" noProof="0" dirty="0" err="1"/>
              <a:t>L</a:t>
            </a:r>
            <a:r>
              <a:rPr lang="en-US" noProof="0" dirty="0"/>
              <a:t> S C H A F T  |  </a:t>
            </a:r>
            <a:r>
              <a:rPr lang="en-US" noProof="0" dirty="0" err="1"/>
              <a:t>Generalverwaltung</a:t>
            </a:r>
            <a:endParaRPr lang="en-US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53217E-48CC-F8D7-65C5-B1A86A54A633}"/>
              </a:ext>
            </a:extLst>
          </p:cNvPr>
          <p:cNvSpPr txBox="1"/>
          <p:nvPr/>
        </p:nvSpPr>
        <p:spPr>
          <a:xfrm>
            <a:off x="380999" y="224812"/>
            <a:ext cx="4758613" cy="10225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600" b="1" noProof="0" dirty="0"/>
              <a:t>Sex-biased behaviors </a:t>
            </a: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3200" b="1" noProof="0" dirty="0"/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AFEDBE0-BF8D-2C02-4FA9-EF19D92D9B62}"/>
              </a:ext>
            </a:extLst>
          </p:cNvPr>
          <p:cNvSpPr txBox="1"/>
          <p:nvPr/>
        </p:nvSpPr>
        <p:spPr>
          <a:xfrm>
            <a:off x="947738" y="1259687"/>
            <a:ext cx="7871797" cy="17851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2400" noProof="0" dirty="0"/>
              <a:t>Differential impact on the Autosomal (A) diversity and the Chromosome X diversity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 </a:t>
            </a:r>
          </a:p>
          <a:p>
            <a:pPr algn="l">
              <a:spcBef>
                <a:spcPts val="1150"/>
              </a:spcBef>
            </a:pPr>
            <a:r>
              <a:rPr lang="en-US" sz="2400" noProof="0" dirty="0"/>
              <a:t>Ex </a:t>
            </a:r>
            <a:r>
              <a:rPr lang="en-US" sz="2400" b="1" noProof="0" dirty="0"/>
              <a:t>Males Reproductive Skew</a:t>
            </a:r>
            <a:r>
              <a:rPr lang="en-US" sz="2400" noProof="0" dirty="0"/>
              <a:t>: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7551BF9-EFA3-D370-CBA5-98BE072F506F}"/>
              </a:ext>
            </a:extLst>
          </p:cNvPr>
          <p:cNvSpPr txBox="1"/>
          <p:nvPr/>
        </p:nvSpPr>
        <p:spPr>
          <a:xfrm>
            <a:off x="11761236" y="6386966"/>
            <a:ext cx="23793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en-US" sz="3200" b="1" noProof="0" dirty="0"/>
              <a:t>9</a:t>
            </a:r>
          </a:p>
        </p:txBody>
      </p:sp>
      <p:pic>
        <p:nvPicPr>
          <p:cNvPr id="6" name="Graphique 5" descr="Singe contour">
            <a:extLst>
              <a:ext uri="{FF2B5EF4-FFF2-40B4-BE49-F238E27FC236}">
                <a16:creationId xmlns:a16="http://schemas.microsoft.com/office/drawing/2014/main" id="{1CB92EAB-142C-A011-F5FB-0502CD5FD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6436" y="3582194"/>
            <a:ext cx="914400" cy="914400"/>
          </a:xfrm>
          <a:prstGeom prst="rect">
            <a:avLst/>
          </a:prstGeom>
        </p:spPr>
      </p:pic>
      <p:pic>
        <p:nvPicPr>
          <p:cNvPr id="7" name="Graphique 6" descr="Singe contour">
            <a:extLst>
              <a:ext uri="{FF2B5EF4-FFF2-40B4-BE49-F238E27FC236}">
                <a16:creationId xmlns:a16="http://schemas.microsoft.com/office/drawing/2014/main" id="{EBE4143B-E8DC-F39D-EAE5-69332F72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3104" y="3582194"/>
            <a:ext cx="914400" cy="914400"/>
          </a:xfrm>
          <a:prstGeom prst="rect">
            <a:avLst/>
          </a:prstGeom>
        </p:spPr>
      </p:pic>
      <p:pic>
        <p:nvPicPr>
          <p:cNvPr id="8" name="Graphique 7" descr="Singe contour">
            <a:extLst>
              <a:ext uri="{FF2B5EF4-FFF2-40B4-BE49-F238E27FC236}">
                <a16:creationId xmlns:a16="http://schemas.microsoft.com/office/drawing/2014/main" id="{1E11E2E2-3D1A-ADF0-5146-EB0C5ED74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6729" y="3582194"/>
            <a:ext cx="914400" cy="91440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5B3566F-BBA6-FDE4-7E92-D01615AFB373}"/>
              </a:ext>
            </a:extLst>
          </p:cNvPr>
          <p:cNvSpPr/>
          <p:nvPr/>
        </p:nvSpPr>
        <p:spPr>
          <a:xfrm>
            <a:off x="1920240" y="3082980"/>
            <a:ext cx="8869679" cy="548609"/>
          </a:xfrm>
          <a:prstGeom prst="rightArrow">
            <a:avLst/>
          </a:prstGeom>
          <a:noFill/>
          <a:ln w="19050" cmpd="sng">
            <a:solidFill>
              <a:srgbClr val="C0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42C58D-7818-3786-1218-EA98BCA26AA2}"/>
              </a:ext>
            </a:extLst>
          </p:cNvPr>
          <p:cNvSpPr txBox="1"/>
          <p:nvPr/>
        </p:nvSpPr>
        <p:spPr>
          <a:xfrm>
            <a:off x="1920240" y="3210501"/>
            <a:ext cx="886968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US" sz="1600" b="1" noProof="0" dirty="0"/>
              <a:t>RANK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018709F-A844-14F5-D9E9-177A37A9952B}"/>
              </a:ext>
            </a:extLst>
          </p:cNvPr>
          <p:cNvGrpSpPr/>
          <p:nvPr/>
        </p:nvGrpSpPr>
        <p:grpSpPr>
          <a:xfrm>
            <a:off x="9067022" y="3428999"/>
            <a:ext cx="914400" cy="1083022"/>
            <a:chOff x="9458131" y="3834566"/>
            <a:chExt cx="914400" cy="1083022"/>
          </a:xfrm>
        </p:grpSpPr>
        <p:pic>
          <p:nvPicPr>
            <p:cNvPr id="9" name="Graphique 8" descr="Singe contour">
              <a:extLst>
                <a:ext uri="{FF2B5EF4-FFF2-40B4-BE49-F238E27FC236}">
                  <a16:creationId xmlns:a16="http://schemas.microsoft.com/office/drawing/2014/main" id="{23C48AA0-C448-4421-3D72-A657A192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58131" y="4003188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Couronne avec un remplissage uni">
              <a:extLst>
                <a:ext uri="{FF2B5EF4-FFF2-40B4-BE49-F238E27FC236}">
                  <a16:creationId xmlns:a16="http://schemas.microsoft.com/office/drawing/2014/main" id="{7466BAC8-F2C3-1DBF-E051-1BB885A4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471239">
              <a:off x="9886638" y="3834566"/>
              <a:ext cx="428279" cy="428279"/>
            </a:xfrm>
            <a:prstGeom prst="rect">
              <a:avLst/>
            </a:prstGeom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AB0DEEBE-D0BF-7B86-FD67-87CCB1AF322E}"/>
              </a:ext>
            </a:extLst>
          </p:cNvPr>
          <p:cNvSpPr txBox="1"/>
          <p:nvPr/>
        </p:nvSpPr>
        <p:spPr>
          <a:xfrm>
            <a:off x="2357353" y="4448432"/>
            <a:ext cx="993350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b="1" noProof="0" dirty="0"/>
              <a:t>AA</a:t>
            </a:r>
            <a:r>
              <a:rPr lang="en-US" sz="2000" noProof="0" dirty="0"/>
              <a:t> / </a:t>
            </a:r>
            <a:r>
              <a:rPr lang="en-US" sz="2000" b="1" noProof="0" dirty="0"/>
              <a:t>X</a:t>
            </a:r>
            <a:r>
              <a:rPr lang="en-US" sz="2000" noProof="0" dirty="0"/>
              <a:t>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432F92-10B8-19B9-24F6-B87A43BA3BE3}"/>
              </a:ext>
            </a:extLst>
          </p:cNvPr>
          <p:cNvSpPr txBox="1"/>
          <p:nvPr/>
        </p:nvSpPr>
        <p:spPr>
          <a:xfrm>
            <a:off x="4463860" y="4443634"/>
            <a:ext cx="958981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b="1" noProof="0" dirty="0"/>
              <a:t>AA</a:t>
            </a:r>
            <a:r>
              <a:rPr lang="en-US" sz="2000" noProof="0" dirty="0"/>
              <a:t> / </a:t>
            </a:r>
            <a:r>
              <a:rPr lang="en-US" sz="2000" b="1" noProof="0" dirty="0"/>
              <a:t>X</a:t>
            </a:r>
            <a:r>
              <a:rPr lang="en-US" sz="2000" noProof="0" dirty="0"/>
              <a:t>Y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E607AAC-552C-DCF5-04B9-F15CE7EA0B40}"/>
              </a:ext>
            </a:extLst>
          </p:cNvPr>
          <p:cNvSpPr txBox="1"/>
          <p:nvPr/>
        </p:nvSpPr>
        <p:spPr>
          <a:xfrm>
            <a:off x="6755830" y="4443633"/>
            <a:ext cx="945592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b="1" noProof="0" dirty="0"/>
              <a:t>AA</a:t>
            </a:r>
            <a:r>
              <a:rPr lang="en-US" sz="2000" noProof="0" dirty="0"/>
              <a:t> / </a:t>
            </a:r>
            <a:r>
              <a:rPr lang="en-US" sz="2000" b="1" noProof="0" dirty="0"/>
              <a:t>X</a:t>
            </a:r>
            <a:r>
              <a:rPr lang="en-US" sz="2000" noProof="0" dirty="0"/>
              <a:t>Y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BD3F71C-8DBA-A376-7341-9F40D9CD8C4B}"/>
              </a:ext>
            </a:extLst>
          </p:cNvPr>
          <p:cNvSpPr txBox="1"/>
          <p:nvPr/>
        </p:nvSpPr>
        <p:spPr>
          <a:xfrm>
            <a:off x="9111865" y="4443634"/>
            <a:ext cx="971538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000" b="1" noProof="0" dirty="0"/>
              <a:t>AA</a:t>
            </a:r>
            <a:r>
              <a:rPr lang="en-US" sz="2000" noProof="0" dirty="0"/>
              <a:t> / </a:t>
            </a:r>
            <a:r>
              <a:rPr lang="en-US" sz="2000" b="1" noProof="0" dirty="0"/>
              <a:t>X</a:t>
            </a:r>
            <a:r>
              <a:rPr lang="en-US" sz="2000" noProof="0" dirty="0"/>
              <a:t>Y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9309CCA3-CC66-3959-FA31-6C9494D229D0}"/>
              </a:ext>
            </a:extLst>
          </p:cNvPr>
          <p:cNvSpPr/>
          <p:nvPr/>
        </p:nvSpPr>
        <p:spPr>
          <a:xfrm rot="5400000">
            <a:off x="2335828" y="5093047"/>
            <a:ext cx="848949" cy="294953"/>
          </a:xfrm>
          <a:prstGeom prst="rightArrow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FEB8F7FD-B493-DA17-4E84-78BBDB0E7688}"/>
              </a:ext>
            </a:extLst>
          </p:cNvPr>
          <p:cNvSpPr/>
          <p:nvPr/>
        </p:nvSpPr>
        <p:spPr>
          <a:xfrm rot="5400000">
            <a:off x="4482678" y="5093046"/>
            <a:ext cx="848949" cy="294953"/>
          </a:xfrm>
          <a:prstGeom prst="rightArrow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695D1625-8377-71D3-AF4E-3E42F52EBC6E}"/>
              </a:ext>
            </a:extLst>
          </p:cNvPr>
          <p:cNvSpPr/>
          <p:nvPr/>
        </p:nvSpPr>
        <p:spPr>
          <a:xfrm rot="5400000">
            <a:off x="6774648" y="5093047"/>
            <a:ext cx="848949" cy="294953"/>
          </a:xfrm>
          <a:prstGeom prst="rightArrow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B0409F6-D775-E099-D053-515D023C1055}"/>
              </a:ext>
            </a:extLst>
          </p:cNvPr>
          <p:cNvSpPr/>
          <p:nvPr/>
        </p:nvSpPr>
        <p:spPr>
          <a:xfrm rot="5400000">
            <a:off x="8763122" y="5094419"/>
            <a:ext cx="848949" cy="294953"/>
          </a:xfrm>
          <a:prstGeom prst="rightArrow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5BEF33F-9270-17D9-AF11-F260C9F38B4C}"/>
              </a:ext>
            </a:extLst>
          </p:cNvPr>
          <p:cNvSpPr/>
          <p:nvPr/>
        </p:nvSpPr>
        <p:spPr>
          <a:xfrm rot="5400000">
            <a:off x="9520198" y="5094421"/>
            <a:ext cx="848949" cy="294953"/>
          </a:xfrm>
          <a:prstGeom prst="rightArrow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9A64265D-DB64-3D8F-35E9-B8CDB5FC1AB5}"/>
              </a:ext>
            </a:extLst>
          </p:cNvPr>
          <p:cNvSpPr/>
          <p:nvPr/>
        </p:nvSpPr>
        <p:spPr>
          <a:xfrm rot="5400000">
            <a:off x="9143240" y="5093047"/>
            <a:ext cx="848949" cy="294953"/>
          </a:xfrm>
          <a:prstGeom prst="rightArrow">
            <a:avLst/>
          </a:prstGeom>
          <a:noFill/>
          <a:ln w="19050" cmpd="sng">
            <a:solidFill>
              <a:srgbClr val="00B05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D1850B0C-4426-B917-1B52-63042F9A3385}"/>
              </a:ext>
            </a:extLst>
          </p:cNvPr>
          <p:cNvSpPr/>
          <p:nvPr/>
        </p:nvSpPr>
        <p:spPr>
          <a:xfrm>
            <a:off x="2476807" y="4896401"/>
            <a:ext cx="556637" cy="542739"/>
          </a:xfrm>
          <a:prstGeom prst="mathMultiply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39" name="Signe de multiplication 38">
            <a:extLst>
              <a:ext uri="{FF2B5EF4-FFF2-40B4-BE49-F238E27FC236}">
                <a16:creationId xmlns:a16="http://schemas.microsoft.com/office/drawing/2014/main" id="{5DEFC7A2-324E-F964-8296-0AF23EAD52BA}"/>
              </a:ext>
            </a:extLst>
          </p:cNvPr>
          <p:cNvSpPr/>
          <p:nvPr/>
        </p:nvSpPr>
        <p:spPr>
          <a:xfrm>
            <a:off x="4626477" y="4919693"/>
            <a:ext cx="556637" cy="542739"/>
          </a:xfrm>
          <a:prstGeom prst="mathMultiply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noProof="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C5C60AB-647E-4809-0503-CB17B4CFF9C2}"/>
              </a:ext>
            </a:extLst>
          </p:cNvPr>
          <p:cNvSpPr txBox="1"/>
          <p:nvPr/>
        </p:nvSpPr>
        <p:spPr>
          <a:xfrm>
            <a:off x="217390" y="5033823"/>
            <a:ext cx="2068239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US" sz="1600" b="1" noProof="0" dirty="0">
                <a:solidFill>
                  <a:srgbClr val="00B050"/>
                </a:solidFill>
              </a:rPr>
              <a:t>Reproduction</a:t>
            </a:r>
          </a:p>
        </p:txBody>
      </p:sp>
      <p:pic>
        <p:nvPicPr>
          <p:cNvPr id="42" name="Graphique 41" descr="Masculin avec un remplissage uni">
            <a:extLst>
              <a:ext uri="{FF2B5EF4-FFF2-40B4-BE49-F238E27FC236}">
                <a16:creationId xmlns:a16="http://schemas.microsoft.com/office/drawing/2014/main" id="{30B9C94F-4ECC-DF14-825C-42B5A32B8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1896" y="4427179"/>
            <a:ext cx="327414" cy="327414"/>
          </a:xfrm>
          <a:prstGeom prst="rect">
            <a:avLst/>
          </a:prstGeom>
        </p:spPr>
      </p:pic>
      <p:pic>
        <p:nvPicPr>
          <p:cNvPr id="43" name="Graphique 42" descr="Masculin avec un remplissage uni">
            <a:extLst>
              <a:ext uri="{FF2B5EF4-FFF2-40B4-BE49-F238E27FC236}">
                <a16:creationId xmlns:a16="http://schemas.microsoft.com/office/drawing/2014/main" id="{412E4CE0-3263-5001-F298-AA3FD72F7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1140" y="4427179"/>
            <a:ext cx="327414" cy="327414"/>
          </a:xfrm>
          <a:prstGeom prst="rect">
            <a:avLst/>
          </a:prstGeom>
        </p:spPr>
      </p:pic>
      <p:pic>
        <p:nvPicPr>
          <p:cNvPr id="44" name="Graphique 43" descr="Masculin avec un remplissage uni">
            <a:extLst>
              <a:ext uri="{FF2B5EF4-FFF2-40B4-BE49-F238E27FC236}">
                <a16:creationId xmlns:a16="http://schemas.microsoft.com/office/drawing/2014/main" id="{CBC80EDF-81F7-7A82-AD73-8B5A146224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8027" y="4427179"/>
            <a:ext cx="327414" cy="327414"/>
          </a:xfrm>
          <a:prstGeom prst="rect">
            <a:avLst/>
          </a:prstGeom>
        </p:spPr>
      </p:pic>
      <p:pic>
        <p:nvPicPr>
          <p:cNvPr id="45" name="Graphique 44" descr="Masculin avec un remplissage uni">
            <a:extLst>
              <a:ext uri="{FF2B5EF4-FFF2-40B4-BE49-F238E27FC236}">
                <a16:creationId xmlns:a16="http://schemas.microsoft.com/office/drawing/2014/main" id="{61D3E61B-1BA9-BA3B-A3EE-31737620D9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4158" y="4438927"/>
            <a:ext cx="327414" cy="327414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E6DAA063-439F-2DBE-856B-D15A431CEC23}"/>
              </a:ext>
            </a:extLst>
          </p:cNvPr>
          <p:cNvSpPr txBox="1"/>
          <p:nvPr/>
        </p:nvSpPr>
        <p:spPr>
          <a:xfrm>
            <a:off x="4731082" y="6347068"/>
            <a:ext cx="5822669" cy="2949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US" sz="2400" b="1" noProof="0" dirty="0"/>
              <a:t>=&gt; The X-to-A genetic ratio increases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92C246-C441-8921-08E9-494E1C5FD547}"/>
              </a:ext>
            </a:extLst>
          </p:cNvPr>
          <p:cNvSpPr txBox="1"/>
          <p:nvPr/>
        </p:nvSpPr>
        <p:spPr>
          <a:xfrm>
            <a:off x="6438027" y="212382"/>
            <a:ext cx="4016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noProof="0" dirty="0"/>
              <a:t>Reproductive Tactics of Male Savanna Baboons, </a:t>
            </a:r>
            <a:r>
              <a:rPr lang="en-US" sz="1400" i="1" noProof="0" dirty="0" err="1"/>
              <a:t>Noë</a:t>
            </a:r>
            <a:r>
              <a:rPr lang="en-US" sz="1400" i="1" noProof="0" dirty="0"/>
              <a:t> &amp; </a:t>
            </a:r>
            <a:r>
              <a:rPr lang="en-US" sz="1400" i="1" noProof="0" dirty="0" err="1"/>
              <a:t>Sluijter</a:t>
            </a:r>
            <a:r>
              <a:rPr lang="en-US" sz="1400" i="1" noProof="0" dirty="0"/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310832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20" grpId="0"/>
      <p:bldP spid="21" grpId="0"/>
      <p:bldP spid="22" grpId="0"/>
      <p:bldP spid="23" grpId="0"/>
      <p:bldP spid="26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SSZEILE" val="Generalverwaltung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w6CLxiq3S5Do27j6Qo1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XmoVJ2KoGvEqYxsCMaM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9zRxN9oF5_.vOFN9BDZ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Fvg.jN4SheMjzIQfFto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e4OZGrr92djSDDuJ1O7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P51siHQQGBP9VYrjT.6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KvDfYymeFVWBntS3uDH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33WPtjMxatJYF3LeRp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b6XsCj95tTPizmnvn.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wljrLqbAKeirqT9tDIj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F8pcO4yvPDU3Q.J20jc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heme/theme1.xml><?xml version="1.0" encoding="utf-8"?>
<a:theme xmlns:a="http://schemas.openxmlformats.org/drawingml/2006/main" name="MPG-2020">
  <a:themeElements>
    <a:clrScheme name="MPG">
      <a:dk1>
        <a:srgbClr val="000000"/>
      </a:dk1>
      <a:lt1>
        <a:srgbClr val="FFFFFF"/>
      </a:lt1>
      <a:dk2>
        <a:srgbClr val="005555"/>
      </a:dk2>
      <a:lt2>
        <a:srgbClr val="C6D324"/>
      </a:lt2>
      <a:accent1>
        <a:srgbClr val="006C66"/>
      </a:accent1>
      <a:accent2>
        <a:srgbClr val="D2DC51"/>
      </a:accent2>
      <a:accent3>
        <a:srgbClr val="348A85"/>
      </a:accent3>
      <a:accent4>
        <a:srgbClr val="9AC5C2"/>
      </a:accent4>
      <a:accent5>
        <a:srgbClr val="EF7C00"/>
      </a:accent5>
      <a:accent6>
        <a:srgbClr val="F5B167"/>
      </a:accent6>
      <a:hlink>
        <a:srgbClr val="005555"/>
      </a:hlink>
      <a:folHlink>
        <a:srgbClr val="A7A7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 cmpd="sng">
          <a:noFill/>
          <a:prstDash val="dash"/>
          <a:tailEnd type="triangle" w="lg" len="med"/>
        </a:ln>
      </a:spPr>
      <a:bodyPr wrap="square" lIns="144000" tIns="108000" rIns="144000" bIns="144000" rtlCol="0" anchor="t" anchorCtr="0"/>
      <a:lstStyle>
        <a:defPPr algn="l">
          <a:spcBef>
            <a:spcPts val="1150"/>
          </a:spcBef>
          <a:buClr>
            <a:srgbClr val="116656"/>
          </a:buClr>
          <a:buSzPct val="120000"/>
          <a:defRPr sz="13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mpd="sng"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marL="180000" indent="-180000" algn="l">
          <a:lnSpc>
            <a:spcPts val="2300"/>
          </a:lnSpc>
          <a:spcBef>
            <a:spcPts val="115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PG-2020" id="{5BDE8397-6224-4D3E-9241-EFCBF4D9F8A1}" vid="{C2F5CEF2-7F92-4DD1-A43D-5CFF29AE430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pgDocTargetGroupTaxHTField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GV</TermName>
          <TermId xmlns="http://schemas.microsoft.com/office/infopath/2007/PartnerControls">57c45585-e7ac-4fd7-9240-3f1dcd05ca05</TermId>
        </TermInfo>
      </Terms>
    </mpgDocTargetGroupTaxHTField>
    <mpgPLExpiryDate xmlns="http://schemas.microsoft.com/sharepoint/v3" xsi:nil="true"/>
    <TaxKeywordTaxHTField xmlns="c6c67821-26bb-42f7-bdf8-5a2625b641ff">
      <Terms xmlns="http://schemas.microsoft.com/office/infopath/2007/PartnerControls">
        <TermInfo xmlns="http://schemas.microsoft.com/office/infopath/2007/PartnerControls">
          <TermName xmlns="http://schemas.microsoft.com/office/infopath/2007/PartnerControls">ppt-Vorlage</TermName>
          <TermId xmlns="http://schemas.microsoft.com/office/infopath/2007/PartnerControls">891d6dc2-9827-4c48-9297-c5ee0856e417</TermId>
        </TermInfo>
      </Terms>
    </TaxKeywordTaxHTField>
    <mpgDocDescription xmlns="c6c67821-26bb-42f7-bdf8-5a2625b641ff" xsi:nil="true"/>
    <TaxCatchAll xmlns="c6c67821-26bb-42f7-bdf8-5a2625b641ff">
      <Value>2540</Value>
      <Value>3770</Value>
      <Value>9</Value>
      <Value>2</Value>
    </TaxCatchAll>
    <mpgDocDocTypeTaxHTField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09f70767-5cdb-414d-a322-d8016a38f1a6</TermId>
        </TermInfo>
      </Terms>
    </mpgDocDocTypeTaxHTField>
    <mpgPLContentResponsible xmlns="http://schemas.microsoft.com/sharepoint/v3">
      <UserInfo>
        <DisplayName>i:0e.t|sso-gv|057328</DisplayName>
        <AccountId>493</AccountId>
        <AccountType/>
      </UserInfo>
    </mpgPLContentResponsible>
    <mpgPLLanguageTaxHTField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deutsch</TermName>
          <TermId xmlns="http://schemas.microsoft.com/office/infopath/2007/PartnerControls">44abdae6-0e73-433a-aa95-162c84ae1ca9</TermId>
        </TermInfo>
      </Terms>
    </mpgPLLanguageTaxHTField>
    <mpgPLPublishingDate xmlns="http://schemas.microsoft.com/sharepoint/v3">2020-02-12T23:00:00+00:00</mpgPLPublishing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DocumentEventReceiverItemAdded</Name>
    <Synchronization>Synchronous</Synchronization>
    <Type>10001</Type>
    <SequenceNumber>16000</SequenceNumber>
    <Url/>
    <Assembly>MPG.Intra20.Publishing, Version=1.0.0.0, Culture=neutral, PublicKeyToken=87bb4b3fa8c36758</Assembly>
    <Class>MPG.Intra20.Publishing.SharePoint.EventReceiver.DocumentEventReceiver.DocumentEventReceiver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MPG Dokument" ma:contentTypeID="0x0101004AB6DF3283EA4DF58212D22E9467034C009AE54748E543DB4E897550B5FCF4F56F" ma:contentTypeVersion="120" ma:contentTypeDescription="Dokument Inhaltstyp" ma:contentTypeScope="" ma:versionID="f5c5e933aeb3046ea477e1698e310ecb">
  <xsd:schema xmlns:xsd="http://www.w3.org/2001/XMLSchema" xmlns:xs="http://www.w3.org/2001/XMLSchema" xmlns:p="http://schemas.microsoft.com/office/2006/metadata/properties" xmlns:ns1="http://schemas.microsoft.com/sharepoint/v3" xmlns:ns2="c6c67821-26bb-42f7-bdf8-5a2625b641ff" targetNamespace="http://schemas.microsoft.com/office/2006/metadata/properties" ma:root="true" ma:fieldsID="c716f81d2c21273f69a714a80fa5c6de" ns1:_="" ns2:_="">
    <xsd:import namespace="http://schemas.microsoft.com/sharepoint/v3"/>
    <xsd:import namespace="c6c67821-26bb-42f7-bdf8-5a2625b641ff"/>
    <xsd:element name="properties">
      <xsd:complexType>
        <xsd:sequence>
          <xsd:element name="documentManagement">
            <xsd:complexType>
              <xsd:all>
                <xsd:element ref="ns1:mpgPLContentResponsible"/>
                <xsd:element ref="ns1:mpgPLPublishingDate" minOccurs="0"/>
                <xsd:element ref="ns1:mpgPLExpiryDate" minOccurs="0"/>
                <xsd:element ref="ns2:TaxKeywordTaxHTField" minOccurs="0"/>
                <xsd:element ref="ns1:mpgDocDocTypeTaxHTField" minOccurs="0"/>
                <xsd:element ref="ns2:TaxCatchAll" minOccurs="0"/>
                <xsd:element ref="ns2:TaxCatchAllLabel" minOccurs="0"/>
                <xsd:element ref="ns1:mpgDocTargetGroupTaxHTField" minOccurs="0"/>
                <xsd:element ref="ns1:mpgPLLanguageTaxHTField" minOccurs="0"/>
                <xsd:element ref="ns2:SharedWithUsers" minOccurs="0"/>
                <xsd:element ref="ns2:mpgDocDescrip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pgPLContentResponsible" ma:index="8" ma:displayName="Inhaltsverantwortliche*r" ma:description="" ma:list="UserInfo" ma:SharePointGroup="0" ma:internalName="mpgPLContent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pgPLPublishingDate" ma:index="9" nillable="true" ma:displayName="Veröffentlichungsdatum" ma:default="[TODAY]" ma:description="" ma:format="DateOnly" ma:internalName="mpgPLPublishingDate">
      <xsd:simpleType>
        <xsd:restriction base="dms:DateTime"/>
      </xsd:simpleType>
    </xsd:element>
    <xsd:element name="mpgPLExpiryDate" ma:index="10" nillable="true" ma:displayName="Ablaufdatum" ma:description="" ma:format="DateOnly" ma:internalName="mpgPLExpiryDate">
      <xsd:simpleType>
        <xsd:restriction base="dms:DateTime"/>
      </xsd:simpleType>
    </xsd:element>
    <xsd:element name="mpgDocDocTypeTaxHTField" ma:index="13" ma:taxonomy="true" ma:internalName="mpgDocDocTypeTaxHTField" ma:taxonomyFieldName="mpgDocDocType" ma:displayName="Art" ma:fieldId="{601dbd04-b693-439b-b28e-0b23f1dc2428}" ma:sspId="41004379-2ab6-411a-b317-f2f5ec94df92" ma:termSetId="e1711f15-461a-476e-9d7d-f02bebbadd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pgDocTargetGroupTaxHTField" ma:index="17" ma:taxonomy="true" ma:internalName="mpgDocTargetGroupTaxHTField" ma:taxonomyFieldName="mpgDocTargetGroup" ma:displayName="Zielgruppe" ma:fieldId="{6ba75283-d0e7-4150-bb2c-741bb77c72d2}" ma:sspId="41004379-2ab6-411a-b317-f2f5ec94df92" ma:termSetId="54bc12ce-a5a6-4ae3-8b04-494423616d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pgPLLanguageTaxHTField" ma:index="19" ma:taxonomy="true" ma:internalName="mpgPLLanguageTaxHTField" ma:taxonomyFieldName="mpgPLLanguage" ma:displayName="Sprache" ma:fieldId="{b1679fa1-1b0d-44c5-99e4-91e3fdab4b26}" ma:sspId="41004379-2ab6-411a-b317-f2f5ec94df92" ma:termSetId="e30160ba-dae6-41a6-ae27-2318da01846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c67821-26bb-42f7-bdf8-5a2625b641ff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Keywords" ma:fieldId="{23f27201-bee3-471e-b2e7-b64fd8b7ca38}" ma:taxonomyMulti="true" ma:sspId="41004379-2ab6-411a-b317-f2f5ec94df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description="" ma:hidden="true" ma:list="{d7fbe5fd-9a95-431e-af01-f63580c6228b}" ma:internalName="TaxCatchAll" ma:showField="CatchAllData" ma:web="c6c67821-26bb-42f7-bdf8-5a2625b641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description="" ma:hidden="true" ma:list="{d7fbe5fd-9a95-431e-af01-f63580c6228b}" ma:internalName="TaxCatchAllLabel" ma:readOnly="true" ma:showField="CatchAllDataLabel" ma:web="c6c67821-26bb-42f7-bdf8-5a2625b641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pgDocDescription" ma:index="22" nillable="true" ma:displayName="Description" ma:description="" ma:internalName="mpgDocDescription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CEB6FE-4DE1-4C9A-A941-69A880911718}">
  <ds:schemaRefs>
    <ds:schemaRef ds:uri="http://schemas.microsoft.com/sharepoint/v3"/>
    <ds:schemaRef ds:uri="c6c67821-26bb-42f7-bdf8-5a2625b641ff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1668B88-3C41-4844-8DF3-E4DBC5A0A7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958289-BE45-4629-8FD5-2EE3D28841F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5F3B8BD-395D-4682-9AE8-E45E82EAEA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c67821-26bb-42f7-bdf8-5a2625b64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4779</TotalTime>
  <Words>5207</Words>
  <Application>Microsoft Office PowerPoint</Application>
  <PresentationFormat>Grand écran</PresentationFormat>
  <Paragraphs>882</Paragraphs>
  <Slides>89</Slides>
  <Notes>36</Notes>
  <HiddenSlides>1</HiddenSlides>
  <MMClips>1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89</vt:i4>
      </vt:variant>
    </vt:vector>
  </HeadingPairs>
  <TitlesOfParts>
    <vt:vector size="100" baseType="lpstr">
      <vt:lpstr>MS Mincho</vt:lpstr>
      <vt:lpstr>.SF NS Symbols Regular</vt:lpstr>
      <vt:lpstr>Aptos</vt:lpstr>
      <vt:lpstr>Arial</vt:lpstr>
      <vt:lpstr>Calibri</vt:lpstr>
      <vt:lpstr>Cambria Math</vt:lpstr>
      <vt:lpstr>Symbol</vt:lpstr>
      <vt:lpstr>Wingdings</vt:lpstr>
      <vt:lpstr>Wingdings 3</vt:lpstr>
      <vt:lpstr>MPG-2020</vt:lpstr>
      <vt:lpstr>think-cell Folie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Max-Planck-Gesellschaft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MUSTERMAPPE MPG</dc:title>
  <dc:subject>Vorlagen</dc:subject>
  <dc:creator>Dalija Budimlic</dc:creator>
  <cp:keywords>ppt-Vorlage</cp:keywords>
  <cp:lastModifiedBy>Timothe DANDOY</cp:lastModifiedBy>
  <cp:revision>218</cp:revision>
  <dcterms:created xsi:type="dcterms:W3CDTF">2020-01-30T12:35:18Z</dcterms:created>
  <dcterms:modified xsi:type="dcterms:W3CDTF">2025-07-24T13:06:07Z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0x0101004AB6DF3283EA4DF58212D22E9467034C009AE54748E543DB4E897550B5FCF4F56F</vt:lpwstr>
  </property>
  <property fmtid="{D5CDD505-2E9C-101B-9397-08002B2CF9AE}" pid="3" name="TaxKeyword">
    <vt:lpwstr>3770;#ppt-Vorlage|891d6dc2-9827-4c48-9297-c5ee0856e417</vt:lpwstr>
  </property>
  <property fmtid="{D5CDD505-2E9C-101B-9397-08002B2CF9AE}" pid="4" name="mpgDocTargetGroup">
    <vt:lpwstr>2;#GV|57c45585-e7ac-4fd7-9240-3f1dcd05ca05</vt:lpwstr>
  </property>
  <property fmtid="{D5CDD505-2E9C-101B-9397-08002B2CF9AE}" pid="5" name="mpgDocDocType">
    <vt:lpwstr>2540;#Vorlage|09f70767-5cdb-414d-a322-d8016a38f1a6</vt:lpwstr>
  </property>
  <property fmtid="{D5CDD505-2E9C-101B-9397-08002B2CF9AE}" pid="6" name="mpgPLLanguage">
    <vt:lpwstr>9;#deutsch|44abdae6-0e73-433a-aa95-162c84ae1ca9</vt:lpwstr>
  </property>
</Properties>
</file>